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sldIdLst>
    <p:sldId id="256" r:id="rId2"/>
    <p:sldId id="454" r:id="rId3"/>
    <p:sldId id="277" r:id="rId4"/>
    <p:sldId id="257" r:id="rId5"/>
    <p:sldId id="412" r:id="rId6"/>
    <p:sldId id="414" r:id="rId7"/>
    <p:sldId id="415" r:id="rId8"/>
    <p:sldId id="419" r:id="rId9"/>
    <p:sldId id="360" r:id="rId10"/>
    <p:sldId id="259" r:id="rId11"/>
    <p:sldId id="294" r:id="rId12"/>
    <p:sldId id="421" r:id="rId13"/>
    <p:sldId id="422" r:id="rId14"/>
    <p:sldId id="423" r:id="rId15"/>
    <p:sldId id="424" r:id="rId16"/>
    <p:sldId id="425" r:id="rId17"/>
    <p:sldId id="426" r:id="rId18"/>
    <p:sldId id="427" r:id="rId19"/>
    <p:sldId id="437" r:id="rId20"/>
    <p:sldId id="438" r:id="rId21"/>
    <p:sldId id="439" r:id="rId22"/>
    <p:sldId id="440" r:id="rId23"/>
    <p:sldId id="442" r:id="rId24"/>
    <p:sldId id="444" r:id="rId25"/>
    <p:sldId id="441" r:id="rId26"/>
    <p:sldId id="446" r:id="rId27"/>
    <p:sldId id="447" r:id="rId28"/>
    <p:sldId id="448" r:id="rId29"/>
    <p:sldId id="428" r:id="rId30"/>
    <p:sldId id="432" r:id="rId31"/>
    <p:sldId id="433" r:id="rId32"/>
    <p:sldId id="434" r:id="rId33"/>
    <p:sldId id="429" r:id="rId34"/>
    <p:sldId id="453" r:id="rId35"/>
    <p:sldId id="392" r:id="rId36"/>
    <p:sldId id="393" r:id="rId37"/>
    <p:sldId id="394" r:id="rId38"/>
    <p:sldId id="397" r:id="rId39"/>
    <p:sldId id="398" r:id="rId40"/>
    <p:sldId id="399" r:id="rId41"/>
    <p:sldId id="400" r:id="rId42"/>
    <p:sldId id="401" r:id="rId43"/>
    <p:sldId id="452" r:id="rId44"/>
    <p:sldId id="402" r:id="rId45"/>
    <p:sldId id="403" r:id="rId46"/>
    <p:sldId id="404" r:id="rId47"/>
    <p:sldId id="405" r:id="rId48"/>
    <p:sldId id="406" r:id="rId49"/>
    <p:sldId id="407" r:id="rId50"/>
    <p:sldId id="408" r:id="rId51"/>
    <p:sldId id="270" r:id="rId52"/>
    <p:sldId id="271" r:id="rId53"/>
    <p:sldId id="286" r:id="rId54"/>
    <p:sldId id="272" r:id="rId55"/>
    <p:sldId id="289" r:id="rId56"/>
    <p:sldId id="410" r:id="rId57"/>
    <p:sldId id="417" r:id="rId5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648" autoAdjust="0"/>
  </p:normalViewPr>
  <p:slideViewPr>
    <p:cSldViewPr>
      <p:cViewPr>
        <p:scale>
          <a:sx n="77" d="100"/>
          <a:sy n="77" d="100"/>
        </p:scale>
        <p:origin x="-1392" y="-3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接连接符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标题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CN" altLang="en-US" smtClean="0"/>
              <a:t>单击此处编辑母版标题样式</a:t>
            </a:r>
            <a:endParaRPr kumimoji="0" lang="en-US"/>
          </a:p>
        </p:txBody>
      </p:sp>
      <p:sp>
        <p:nvSpPr>
          <p:cNvPr id="25" name="副标题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31" name="日期占位符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ltLang="zh-CN"/>
          </a:p>
        </p:txBody>
      </p:sp>
      <p:sp>
        <p:nvSpPr>
          <p:cNvPr id="18" name="页脚占位符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ltLang="zh-CN"/>
          </a:p>
        </p:txBody>
      </p:sp>
      <p:sp>
        <p:nvSpPr>
          <p:cNvPr id="29" name="灯片编号占位符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98677883-4882-4687-B592-9B3E3C08E0F8}" type="slidenum">
              <a:rPr lang="en-US" altLang="zh-CN" smtClean="0"/>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a:defRPr/>
            </a:pPr>
            <a:endParaRPr lang="en-US" altLang="zh-CN"/>
          </a:p>
        </p:txBody>
      </p:sp>
      <p:sp>
        <p:nvSpPr>
          <p:cNvPr id="5" name="页脚占位符 4"/>
          <p:cNvSpPr>
            <a:spLocks noGrp="1"/>
          </p:cNvSpPr>
          <p:nvPr>
            <p:ph type="ftr" sz="quarter" idx="11"/>
          </p:nvPr>
        </p:nvSpPr>
        <p:spPr/>
        <p:txBody>
          <a:bodyPr/>
          <a:lstStyle>
            <a:extLst/>
          </a:lstStyle>
          <a:p>
            <a:pPr>
              <a:defRPr/>
            </a:pPr>
            <a:endParaRPr lang="en-US" altLang="zh-CN"/>
          </a:p>
        </p:txBody>
      </p:sp>
      <p:sp>
        <p:nvSpPr>
          <p:cNvPr id="6" name="灯片编号占位符 5"/>
          <p:cNvSpPr>
            <a:spLocks noGrp="1"/>
          </p:cNvSpPr>
          <p:nvPr>
            <p:ph type="sldNum" sz="quarter" idx="12"/>
          </p:nvPr>
        </p:nvSpPr>
        <p:spPr/>
        <p:txBody>
          <a:bodyPr/>
          <a:lstStyle>
            <a:extLst/>
          </a:lstStyle>
          <a:p>
            <a:pPr>
              <a:defRPr/>
            </a:pPr>
            <a:fld id="{50CA86A7-FCEA-4B98-B9F4-E4E3D243AE55}" type="slidenum">
              <a:rPr lang="en-US" altLang="zh-CN" smtClean="0"/>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274955"/>
            <a:ext cx="1524000" cy="5851525"/>
          </a:xfrm>
        </p:spPr>
        <p:txBody>
          <a:bodyPr vert="eaVert" ancho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2"/>
            <a:ext cx="60198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4242816" y="6557946"/>
            <a:ext cx="2002464" cy="226902"/>
          </a:xfrm>
        </p:spPr>
        <p:txBody>
          <a:bodyPr/>
          <a:lstStyle>
            <a:extLst/>
          </a:lstStyle>
          <a:p>
            <a:pPr>
              <a:defRPr/>
            </a:pPr>
            <a:endParaRPr lang="en-US" altLang="zh-CN"/>
          </a:p>
        </p:txBody>
      </p:sp>
      <p:sp>
        <p:nvSpPr>
          <p:cNvPr id="5" name="页脚占位符 4"/>
          <p:cNvSpPr>
            <a:spLocks noGrp="1"/>
          </p:cNvSpPr>
          <p:nvPr>
            <p:ph type="ftr" sz="quarter" idx="11"/>
          </p:nvPr>
        </p:nvSpPr>
        <p:spPr>
          <a:xfrm>
            <a:off x="457200" y="6556248"/>
            <a:ext cx="3657600" cy="228600"/>
          </a:xfrm>
        </p:spPr>
        <p:txBody>
          <a:bodyPr/>
          <a:lstStyle>
            <a:extLst/>
          </a:lstStyle>
          <a:p>
            <a:pPr>
              <a:defRPr/>
            </a:pPr>
            <a:endParaRPr lang="en-US" altLang="zh-CN"/>
          </a:p>
        </p:txBody>
      </p:sp>
      <p:sp>
        <p:nvSpPr>
          <p:cNvPr id="6" name="灯片编号占位符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9D3BCE3D-A7C8-47D0-AC7E-8FB566C958E8}" type="slidenum">
              <a:rPr lang="en-US" altLang="zh-CN" smtClean="0"/>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150938" y="617538"/>
            <a:ext cx="7793037"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1182688" y="20177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145088" y="20177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1182688" y="41513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5145088" y="41513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914400" y="6324600"/>
            <a:ext cx="1905000" cy="457200"/>
          </a:xfrm>
        </p:spPr>
        <p:txBody>
          <a:bodyPr/>
          <a:lstStyle>
            <a:lvl1pPr>
              <a:defRPr/>
            </a:lvl1pPr>
          </a:lstStyle>
          <a:p>
            <a:pPr>
              <a:defRPr/>
            </a:pPr>
            <a:endParaRPr lang="en-US" altLang="zh-CN"/>
          </a:p>
        </p:txBody>
      </p:sp>
      <p:sp>
        <p:nvSpPr>
          <p:cNvPr id="8" name="页脚占位符 7"/>
          <p:cNvSpPr>
            <a:spLocks noGrp="1"/>
          </p:cNvSpPr>
          <p:nvPr>
            <p:ph type="ftr" sz="quarter" idx="11"/>
          </p:nvPr>
        </p:nvSpPr>
        <p:spPr>
          <a:xfrm>
            <a:off x="3352800" y="6324600"/>
            <a:ext cx="2895600" cy="457200"/>
          </a:xfrm>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a:xfrm>
            <a:off x="6781800" y="6324600"/>
            <a:ext cx="1905000" cy="457200"/>
          </a:xfrm>
        </p:spPr>
        <p:txBody>
          <a:bodyPr/>
          <a:lstStyle>
            <a:lvl1pPr>
              <a:defRPr/>
            </a:lvl1pPr>
          </a:lstStyle>
          <a:p>
            <a:pPr>
              <a:defRPr/>
            </a:pPr>
            <a:fld id="{02723185-E0DC-4300-8D6D-E19C53B60D74}" type="slidenum">
              <a:rPr lang="en-US" altLang="zh-CN"/>
              <a:pPr>
                <a:defRPr/>
              </a:pPr>
              <a:t>‹#›</a:t>
            </a:fld>
            <a:endParaRPr lang="en-US" altLang="zh-CN"/>
          </a:p>
        </p:txBody>
      </p:sp>
    </p:spTree>
    <p:extLst>
      <p:ext uri="{BB962C8B-B14F-4D97-AF65-F5344CB8AC3E}">
        <p14:creationId xmlns:p14="http://schemas.microsoft.com/office/powerpoint/2010/main" val="325765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a:defRPr/>
            </a:pPr>
            <a:endParaRPr lang="en-US" altLang="zh-CN"/>
          </a:p>
        </p:txBody>
      </p:sp>
      <p:sp>
        <p:nvSpPr>
          <p:cNvPr id="5" name="页脚占位符 4"/>
          <p:cNvSpPr>
            <a:spLocks noGrp="1"/>
          </p:cNvSpPr>
          <p:nvPr>
            <p:ph type="ftr" sz="quarter" idx="11"/>
          </p:nvPr>
        </p:nvSpPr>
        <p:spPr/>
        <p:txBody>
          <a:bodyPr/>
          <a:lstStyle>
            <a:extLst/>
          </a:lstStyle>
          <a:p>
            <a:pPr>
              <a:defRPr/>
            </a:pPr>
            <a:endParaRPr lang="en-US" altLang="zh-CN"/>
          </a:p>
        </p:txBody>
      </p:sp>
      <p:sp>
        <p:nvSpPr>
          <p:cNvPr id="6" name="灯片编号占位符 5"/>
          <p:cNvSpPr>
            <a:spLocks noGrp="1"/>
          </p:cNvSpPr>
          <p:nvPr>
            <p:ph type="sldNum" sz="quarter" idx="12"/>
          </p:nvPr>
        </p:nvSpPr>
        <p:spPr/>
        <p:txBody>
          <a:bodyPr/>
          <a:lstStyle>
            <a:extLst/>
          </a:lstStyle>
          <a:p>
            <a:pPr>
              <a:defRPr/>
            </a:pPr>
            <a:fld id="{4FD7A9BB-A654-4315-8DB6-65E0D0F423D0}" type="slidenum">
              <a:rPr lang="en-US" altLang="zh-CN" smtClean="0"/>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ltLang="zh-CN"/>
          </a:p>
        </p:txBody>
      </p:sp>
      <p:sp>
        <p:nvSpPr>
          <p:cNvPr id="5" name="页脚占位符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ltLang="zh-CN"/>
          </a:p>
        </p:txBody>
      </p:sp>
      <p:sp>
        <p:nvSpPr>
          <p:cNvPr id="6" name="灯片编号占位符 5"/>
          <p:cNvSpPr>
            <a:spLocks noGrp="1"/>
          </p:cNvSpPr>
          <p:nvPr>
            <p:ph type="sldNum" sz="quarter" idx="12"/>
          </p:nvPr>
        </p:nvSpPr>
        <p:spPr>
          <a:xfrm>
            <a:off x="6733952" y="6555112"/>
            <a:ext cx="588336" cy="228600"/>
          </a:xfrm>
        </p:spPr>
        <p:txBody>
          <a:bodyPr/>
          <a:lstStyle>
            <a:extLst/>
          </a:lstStyle>
          <a:p>
            <a:pPr>
              <a:defRPr/>
            </a:pPr>
            <a:fld id="{1C2C4E32-EBD4-4204-B44B-097581924747}" type="slidenum">
              <a:rPr lang="en-US" altLang="zh-CN" smtClean="0"/>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20040"/>
            <a:ext cx="7242048"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a:defRPr/>
            </a:pPr>
            <a:endParaRPr lang="en-US" altLang="zh-CN"/>
          </a:p>
        </p:txBody>
      </p:sp>
      <p:sp>
        <p:nvSpPr>
          <p:cNvPr id="6" name="页脚占位符 5"/>
          <p:cNvSpPr>
            <a:spLocks noGrp="1"/>
          </p:cNvSpPr>
          <p:nvPr>
            <p:ph type="ftr" sz="quarter" idx="11"/>
          </p:nvPr>
        </p:nvSpPr>
        <p:spPr/>
        <p:txBody>
          <a:bodyPr/>
          <a:lstStyle>
            <a:extLst/>
          </a:lstStyle>
          <a:p>
            <a:pPr>
              <a:defRPr/>
            </a:pPr>
            <a:endParaRPr lang="en-US" altLang="zh-CN"/>
          </a:p>
        </p:txBody>
      </p:sp>
      <p:sp>
        <p:nvSpPr>
          <p:cNvPr id="7" name="灯片编号占位符 6"/>
          <p:cNvSpPr>
            <a:spLocks noGrp="1"/>
          </p:cNvSpPr>
          <p:nvPr>
            <p:ph type="sldNum" sz="quarter" idx="12"/>
          </p:nvPr>
        </p:nvSpPr>
        <p:spPr/>
        <p:txBody>
          <a:bodyPr/>
          <a:lstStyle>
            <a:extLst/>
          </a:lstStyle>
          <a:p>
            <a:pPr>
              <a:defRPr/>
            </a:pPr>
            <a:fld id="{95969C02-9B49-4155-8998-A1EC60CFE43B}"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320040"/>
            <a:ext cx="7242048" cy="1143000"/>
          </a:xfrm>
        </p:spPr>
        <p:txBody>
          <a:bodyPr anchor="b"/>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pPr>
              <a:defRPr/>
            </a:pPr>
            <a:endParaRPr lang="en-US" altLang="zh-CN"/>
          </a:p>
        </p:txBody>
      </p:sp>
      <p:sp>
        <p:nvSpPr>
          <p:cNvPr id="8" name="页脚占位符 7"/>
          <p:cNvSpPr>
            <a:spLocks noGrp="1"/>
          </p:cNvSpPr>
          <p:nvPr>
            <p:ph type="ftr" sz="quarter" idx="11"/>
          </p:nvPr>
        </p:nvSpPr>
        <p:spPr/>
        <p:txBody>
          <a:bodyPr/>
          <a:lstStyle>
            <a:extLst/>
          </a:lstStyle>
          <a:p>
            <a:pPr>
              <a:defRPr/>
            </a:pPr>
            <a:endParaRPr lang="en-US" altLang="zh-CN"/>
          </a:p>
        </p:txBody>
      </p:sp>
      <p:sp>
        <p:nvSpPr>
          <p:cNvPr id="9" name="灯片编号占位符 8"/>
          <p:cNvSpPr>
            <a:spLocks noGrp="1"/>
          </p:cNvSpPr>
          <p:nvPr>
            <p:ph type="sldNum" sz="quarter" idx="12"/>
          </p:nvPr>
        </p:nvSpPr>
        <p:spPr/>
        <p:txBody>
          <a:bodyPr/>
          <a:lstStyle>
            <a:extLst/>
          </a:lstStyle>
          <a:p>
            <a:pPr>
              <a:defRPr/>
            </a:pPr>
            <a:fld id="{6FC58A2A-51B9-4D2E-AD50-1296560DC47D}" type="slidenum">
              <a:rPr lang="en-US" altLang="zh-CN" smtClean="0"/>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320040"/>
            <a:ext cx="7242048" cy="1143000"/>
          </a:xfrm>
        </p:spPr>
        <p:txBody>
          <a:bodyP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pPr>
              <a:defRPr/>
            </a:pPr>
            <a:endParaRPr lang="en-US" altLang="zh-CN"/>
          </a:p>
        </p:txBody>
      </p:sp>
      <p:sp>
        <p:nvSpPr>
          <p:cNvPr id="4" name="页脚占位符 3"/>
          <p:cNvSpPr>
            <a:spLocks noGrp="1"/>
          </p:cNvSpPr>
          <p:nvPr>
            <p:ph type="ftr" sz="quarter" idx="11"/>
          </p:nvPr>
        </p:nvSpPr>
        <p:spPr/>
        <p:txBody>
          <a:bodyPr/>
          <a:lstStyle>
            <a:extLst/>
          </a:lstStyle>
          <a:p>
            <a:pPr>
              <a:defRPr/>
            </a:pPr>
            <a:endParaRPr lang="en-US" altLang="zh-CN"/>
          </a:p>
        </p:txBody>
      </p:sp>
      <p:sp>
        <p:nvSpPr>
          <p:cNvPr id="5" name="灯片编号占位符 4"/>
          <p:cNvSpPr>
            <a:spLocks noGrp="1"/>
          </p:cNvSpPr>
          <p:nvPr>
            <p:ph type="sldNum" sz="quarter" idx="12"/>
          </p:nvPr>
        </p:nvSpPr>
        <p:spPr/>
        <p:txBody>
          <a:bodyPr/>
          <a:lstStyle>
            <a:extLst/>
          </a:lstStyle>
          <a:p>
            <a:pPr>
              <a:defRPr/>
            </a:pPr>
            <a:fld id="{41620A3F-9F4D-437D-8881-513C28925BFB}" type="slidenum">
              <a:rPr lang="en-US" altLang="zh-CN" smtClean="0"/>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solidFill>
                  <a:schemeClr val="tx2"/>
                </a:solidFill>
              </a:defRPr>
            </a:lvl1pPr>
            <a:extLst/>
          </a:lstStyle>
          <a:p>
            <a:pPr>
              <a:defRPr/>
            </a:pPr>
            <a:endParaRPr lang="en-US" altLang="zh-CN"/>
          </a:p>
        </p:txBody>
      </p:sp>
      <p:sp>
        <p:nvSpPr>
          <p:cNvPr id="3" name="页脚占位符 2"/>
          <p:cNvSpPr>
            <a:spLocks noGrp="1"/>
          </p:cNvSpPr>
          <p:nvPr>
            <p:ph type="ftr" sz="quarter" idx="11"/>
          </p:nvPr>
        </p:nvSpPr>
        <p:spPr/>
        <p:txBody>
          <a:bodyPr/>
          <a:lstStyle>
            <a:lvl1pPr>
              <a:defRPr>
                <a:solidFill>
                  <a:schemeClr val="tx2"/>
                </a:solidFill>
              </a:defRPr>
            </a:lvl1pPr>
            <a:extLst/>
          </a:lstStyle>
          <a:p>
            <a:pPr>
              <a:defRPr/>
            </a:pPr>
            <a:endParaRPr lang="en-US" altLang="zh-CN"/>
          </a:p>
        </p:txBody>
      </p:sp>
      <p:sp>
        <p:nvSpPr>
          <p:cNvPr id="4" name="灯片编号占位符 3"/>
          <p:cNvSpPr>
            <a:spLocks noGrp="1"/>
          </p:cNvSpPr>
          <p:nvPr>
            <p:ph type="sldNum" sz="quarter" idx="12"/>
          </p:nvPr>
        </p:nvSpPr>
        <p:spPr/>
        <p:txBody>
          <a:bodyPr/>
          <a:lstStyle>
            <a:extLst/>
          </a:lstStyle>
          <a:p>
            <a:pPr>
              <a:defRPr/>
            </a:pPr>
            <a:fld id="{EF39B68B-568B-4F52-A393-08BDC4A8D166}" type="slidenum">
              <a:rPr lang="en-US" altLang="zh-CN" smtClean="0"/>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a:defRPr/>
            </a:pPr>
            <a:endParaRPr lang="en-US" altLang="zh-CN"/>
          </a:p>
        </p:txBody>
      </p:sp>
      <p:sp>
        <p:nvSpPr>
          <p:cNvPr id="6" name="页脚占位符 5"/>
          <p:cNvSpPr>
            <a:spLocks noGrp="1"/>
          </p:cNvSpPr>
          <p:nvPr>
            <p:ph type="ftr" sz="quarter" idx="11"/>
          </p:nvPr>
        </p:nvSpPr>
        <p:spPr/>
        <p:txBody>
          <a:bodyPr/>
          <a:lstStyle>
            <a:extLst/>
          </a:lstStyle>
          <a:p>
            <a:pPr>
              <a:defRPr/>
            </a:pPr>
            <a:endParaRPr lang="en-US" altLang="zh-CN"/>
          </a:p>
        </p:txBody>
      </p:sp>
      <p:sp>
        <p:nvSpPr>
          <p:cNvPr id="7" name="灯片编号占位符 6"/>
          <p:cNvSpPr>
            <a:spLocks noGrp="1"/>
          </p:cNvSpPr>
          <p:nvPr>
            <p:ph type="sldNum" sz="quarter" idx="12"/>
          </p:nvPr>
        </p:nvSpPr>
        <p:spPr/>
        <p:txBody>
          <a:bodyPr/>
          <a:lstStyle>
            <a:extLst/>
          </a:lstStyle>
          <a:p>
            <a:pPr>
              <a:defRPr/>
            </a:pPr>
            <a:fld id="{25FDAF8B-98A5-462F-B22E-A4E460246546}" type="slidenum">
              <a:rPr lang="en-US" altLang="zh-CN"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标题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CN" altLang="en-US" smtClean="0"/>
              <a:t>单击此处编辑母版标题样式</a:t>
            </a:r>
            <a:endParaRPr kumimoji="0" lang="en-US" dirty="0"/>
          </a:p>
        </p:txBody>
      </p:sp>
      <p:sp>
        <p:nvSpPr>
          <p:cNvPr id="4" name="文本占位符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CN" altLang="en-US" smtClean="0"/>
              <a:t>单击此处编辑母版文本样式</a:t>
            </a:r>
          </a:p>
        </p:txBody>
      </p:sp>
      <p:sp>
        <p:nvSpPr>
          <p:cNvPr id="5" name="日期占位符 4"/>
          <p:cNvSpPr>
            <a:spLocks noGrp="1"/>
          </p:cNvSpPr>
          <p:nvPr>
            <p:ph type="dt" sz="half" idx="10"/>
          </p:nvPr>
        </p:nvSpPr>
        <p:spPr/>
        <p:txBody>
          <a:bodyPr/>
          <a:lstStyle>
            <a:extLst/>
          </a:lstStyle>
          <a:p>
            <a:pPr>
              <a:defRPr/>
            </a:pPr>
            <a:endParaRPr lang="en-US" altLang="zh-CN"/>
          </a:p>
        </p:txBody>
      </p:sp>
      <p:sp>
        <p:nvSpPr>
          <p:cNvPr id="6" name="页脚占位符 5"/>
          <p:cNvSpPr>
            <a:spLocks noGrp="1"/>
          </p:cNvSpPr>
          <p:nvPr>
            <p:ph type="ftr" sz="quarter" idx="11"/>
          </p:nvPr>
        </p:nvSpPr>
        <p:spPr/>
        <p:txBody>
          <a:bodyPr/>
          <a:lstStyle>
            <a:extLst/>
          </a:lstStyle>
          <a:p>
            <a:pPr>
              <a:defRPr/>
            </a:pPr>
            <a:endParaRPr lang="en-US" altLang="zh-CN"/>
          </a:p>
        </p:txBody>
      </p:sp>
      <p:sp>
        <p:nvSpPr>
          <p:cNvPr id="7" name="灯片编号占位符 6"/>
          <p:cNvSpPr>
            <a:spLocks noGrp="1"/>
          </p:cNvSpPr>
          <p:nvPr>
            <p:ph type="sldNum" sz="quarter" idx="12"/>
          </p:nvPr>
        </p:nvSpPr>
        <p:spPr/>
        <p:txBody>
          <a:bodyPr/>
          <a:lstStyle>
            <a:extLst/>
          </a:lstStyle>
          <a:p>
            <a:pPr>
              <a:defRPr/>
            </a:pPr>
            <a:fld id="{C96ED8B8-997A-42DE-AD68-EA6728FA0987}" type="slidenum">
              <a:rPr lang="en-US" altLang="zh-CN" smtClean="0"/>
              <a:pPr>
                <a:defRPr/>
              </a:pPr>
              <a:t>‹#›</a:t>
            </a:fld>
            <a:endParaRPr lang="en-US" altLang="zh-CN"/>
          </a:p>
        </p:txBody>
      </p:sp>
      <p:sp>
        <p:nvSpPr>
          <p:cNvPr id="10" name="图片占位符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CN" altLang="en-US" smtClean="0"/>
              <a:t>单击图标添加图片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标题占位符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zh-CN" altLang="en-US" smtClean="0"/>
              <a:t>单击此处编辑母版标题样式</a:t>
            </a:r>
            <a:endParaRPr kumimoji="0" lang="en-US"/>
          </a:p>
        </p:txBody>
      </p:sp>
      <p:sp>
        <p:nvSpPr>
          <p:cNvPr id="31" name="文本占位符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7" name="日期占位符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ltLang="zh-CN"/>
          </a:p>
        </p:txBody>
      </p:sp>
      <p:sp>
        <p:nvSpPr>
          <p:cNvPr id="4" name="页脚占位符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ltLang="zh-CN"/>
          </a:p>
        </p:txBody>
      </p:sp>
      <p:sp>
        <p:nvSpPr>
          <p:cNvPr id="16" name="灯片编号占位符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45341F18-FD85-403F-BC8F-5E5A7640F705}"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1357313"/>
            <a:ext cx="8229600" cy="2143125"/>
          </a:xfrm>
        </p:spPr>
        <p:txBody>
          <a:bodyPr/>
          <a:lstStyle/>
          <a:p>
            <a:pPr eaLnBrk="1" hangingPunct="1">
              <a:defRPr/>
            </a:pPr>
            <a:r>
              <a:rPr lang="zh-CN" altLang="en-US" b="1" dirty="0" smtClean="0">
                <a:solidFill>
                  <a:srgbClr val="FFC000"/>
                </a:solidFill>
              </a:rPr>
              <a:t>肺结核防治科普知识</a:t>
            </a:r>
            <a:r>
              <a:rPr lang="zh-CN" altLang="en-US" sz="6000" dirty="0" smtClean="0">
                <a:solidFill>
                  <a:schemeClr val="tx1"/>
                </a:solidFill>
              </a:rPr>
              <a:t/>
            </a:r>
            <a:br>
              <a:rPr lang="zh-CN" altLang="en-US" sz="6000" dirty="0" smtClean="0">
                <a:solidFill>
                  <a:schemeClr val="tx1"/>
                </a:solidFill>
              </a:rPr>
            </a:br>
            <a:endParaRPr lang="zh-CN" altLang="en-US" sz="4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500063"/>
            <a:ext cx="8229600" cy="1285875"/>
          </a:xfrm>
        </p:spPr>
        <p:txBody>
          <a:bodyPr/>
          <a:lstStyle/>
          <a:p>
            <a:pPr algn="l" eaLnBrk="1" hangingPunct="1">
              <a:defRPr/>
            </a:pPr>
            <a:r>
              <a:rPr lang="zh-CN" altLang="en-US" sz="2000" b="1" dirty="0" smtClean="0">
                <a:ea typeface="黑体" pitchFamily="2" charset="-122"/>
              </a:rPr>
              <a:t/>
            </a:r>
            <a:br>
              <a:rPr lang="zh-CN" altLang="en-US" sz="2000" b="1" dirty="0" smtClean="0">
                <a:ea typeface="黑体" pitchFamily="2" charset="-122"/>
              </a:rPr>
            </a:br>
            <a:endParaRPr lang="zh-CN" altLang="en-US" dirty="0" smtClean="0"/>
          </a:p>
        </p:txBody>
      </p:sp>
      <p:sp>
        <p:nvSpPr>
          <p:cNvPr id="56323" name="Rectangle 3"/>
          <p:cNvSpPr>
            <a:spLocks noGrp="1" noChangeArrowheads="1"/>
          </p:cNvSpPr>
          <p:nvPr>
            <p:ph idx="1"/>
          </p:nvPr>
        </p:nvSpPr>
        <p:spPr/>
        <p:txBody>
          <a:bodyPr/>
          <a:lstStyle/>
          <a:p>
            <a:pPr eaLnBrk="1" hangingPunct="1">
              <a:buFontTx/>
              <a:buNone/>
            </a:pPr>
            <a:endParaRPr lang="zh-CN" altLang="en-US" smtClean="0"/>
          </a:p>
          <a:p>
            <a:pPr eaLnBrk="1" hangingPunct="1">
              <a:lnSpc>
                <a:spcPts val="4200"/>
              </a:lnSpc>
            </a:pPr>
            <a:r>
              <a:rPr lang="zh-CN" altLang="en-US" smtClean="0"/>
              <a:t>肺结核，俗称“肺痨”，占各种类型结核病的</a:t>
            </a:r>
            <a:r>
              <a:rPr lang="en-US" altLang="zh-CN" smtClean="0"/>
              <a:t>80%</a:t>
            </a:r>
            <a:r>
              <a:rPr lang="zh-CN" altLang="en-US" smtClean="0"/>
              <a:t>以上，且肺结核是结核病传染的主要类型。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 calcmode="lin" valueType="num">
                                      <p:cBhvr additive="base">
                                        <p:cTn id="7"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标题 1"/>
          <p:cNvSpPr>
            <a:spLocks noGrp="1"/>
          </p:cNvSpPr>
          <p:nvPr>
            <p:ph idx="1"/>
          </p:nvPr>
        </p:nvSpPr>
        <p:spPr>
          <a:xfrm>
            <a:off x="457200" y="0"/>
            <a:ext cx="8229600" cy="6096000"/>
          </a:xfrm>
        </p:spPr>
        <p:txBody>
          <a:bodyPr/>
          <a:lstStyle/>
          <a:p>
            <a:pPr algn="just" eaLnBrk="1" hangingPunct="1">
              <a:buFont typeface="Wingdings" pitchFamily="2" charset="2"/>
              <a:buNone/>
            </a:pPr>
            <a:endParaRPr lang="en-US" altLang="zh-CN" b="1" smtClean="0">
              <a:solidFill>
                <a:srgbClr val="FF9933"/>
              </a:solidFill>
              <a:ea typeface="华文新魏" pitchFamily="2" charset="-122"/>
            </a:endParaRPr>
          </a:p>
          <a:p>
            <a:pPr algn="just" eaLnBrk="1" hangingPunct="1">
              <a:buFont typeface="Wingdings" pitchFamily="2" charset="2"/>
              <a:buNone/>
            </a:pPr>
            <a:endParaRPr lang="en-US" altLang="zh-CN" b="1" smtClean="0">
              <a:solidFill>
                <a:srgbClr val="FF9933"/>
              </a:solidFill>
              <a:ea typeface="华文新魏" pitchFamily="2" charset="-122"/>
            </a:endParaRPr>
          </a:p>
          <a:p>
            <a:pPr algn="just" eaLnBrk="1" hangingPunct="1">
              <a:lnSpc>
                <a:spcPts val="6000"/>
              </a:lnSpc>
              <a:buFont typeface="Wingdings" pitchFamily="2" charset="2"/>
              <a:buNone/>
            </a:pPr>
            <a:r>
              <a:rPr lang="en-US" altLang="zh-CN" b="1" smtClean="0">
                <a:solidFill>
                  <a:srgbClr val="FF9933"/>
                </a:solidFill>
                <a:ea typeface="华文新魏" pitchFamily="2" charset="-122"/>
              </a:rPr>
              <a:t>[</a:t>
            </a:r>
            <a:r>
              <a:rPr lang="zh-CN" altLang="en-US" b="1" smtClean="0">
                <a:solidFill>
                  <a:srgbClr val="FF9933"/>
                </a:solidFill>
                <a:ea typeface="华文新魏" pitchFamily="2" charset="-122"/>
              </a:rPr>
              <a:t>活动性肺结核</a:t>
            </a:r>
            <a:r>
              <a:rPr lang="en-US" altLang="zh-CN" b="1" smtClean="0">
                <a:solidFill>
                  <a:srgbClr val="FF9933"/>
                </a:solidFill>
                <a:ea typeface="华文新魏" pitchFamily="2" charset="-122"/>
              </a:rPr>
              <a:t>]</a:t>
            </a:r>
            <a:r>
              <a:rPr lang="zh-CN" altLang="en-US" b="1" smtClean="0">
                <a:ea typeface="黑体" pitchFamily="2" charset="-122"/>
              </a:rPr>
              <a:t>：有结核毒性症状、痰菌阳性、</a:t>
            </a:r>
            <a:r>
              <a:rPr lang="en-US" altLang="zh-CN" b="1" smtClean="0">
                <a:ea typeface="黑体" pitchFamily="2" charset="-122"/>
              </a:rPr>
              <a:t>X</a:t>
            </a:r>
            <a:r>
              <a:rPr lang="zh-CN" altLang="en-US" b="1" smtClean="0">
                <a:ea typeface="黑体" pitchFamily="2" charset="-122"/>
              </a:rPr>
              <a:t>线显示病灶进展或好转阶段。</a:t>
            </a:r>
          </a:p>
          <a:p>
            <a:pPr algn="just" eaLnBrk="1" hangingPunct="1">
              <a:buFont typeface="Wingdings" pitchFamily="2" charset="2"/>
              <a:buNone/>
            </a:pPr>
            <a:endParaRPr lang="en-US" altLang="zh-CN" b="1" smtClean="0">
              <a:solidFill>
                <a:srgbClr val="FF9933"/>
              </a:solidFill>
              <a:ea typeface="华文新魏" pitchFamily="2" charset="-122"/>
            </a:endParaRPr>
          </a:p>
          <a:p>
            <a:pPr algn="just" eaLnBrk="1" hangingPunct="1">
              <a:buFont typeface="Wingdings" pitchFamily="2" charset="2"/>
              <a:buNone/>
            </a:pPr>
            <a:r>
              <a:rPr lang="en-US" altLang="zh-CN" b="1" smtClean="0">
                <a:solidFill>
                  <a:srgbClr val="FF9933"/>
                </a:solidFill>
                <a:ea typeface="华文新魏" pitchFamily="2" charset="-122"/>
              </a:rPr>
              <a:t>[</a:t>
            </a:r>
            <a:r>
              <a:rPr lang="zh-CN" altLang="en-US" b="1" smtClean="0">
                <a:solidFill>
                  <a:srgbClr val="FF9933"/>
                </a:solidFill>
                <a:ea typeface="华文新魏" pitchFamily="2" charset="-122"/>
              </a:rPr>
              <a:t>开放性肺结核</a:t>
            </a:r>
            <a:r>
              <a:rPr lang="en-US" altLang="zh-CN" b="1" smtClean="0">
                <a:solidFill>
                  <a:srgbClr val="FF9933"/>
                </a:solidFill>
                <a:ea typeface="华文新魏" pitchFamily="2" charset="-122"/>
              </a:rPr>
              <a:t>]</a:t>
            </a:r>
            <a:r>
              <a:rPr lang="zh-CN" altLang="en-US" b="1" smtClean="0">
                <a:ea typeface="黑体" pitchFamily="2" charset="-122"/>
              </a:rPr>
              <a:t>：痰菌阳性。</a:t>
            </a:r>
            <a:endParaRPr lang="zh-CN" altLang="en-US" smtClean="0"/>
          </a:p>
          <a:p>
            <a:endParaRPr lang="zh-CN"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55650" y="549275"/>
            <a:ext cx="8067675" cy="720725"/>
          </a:xfrm>
        </p:spPr>
        <p:txBody>
          <a:bodyPr>
            <a:normAutofit fontScale="90000"/>
          </a:bodyPr>
          <a:lstStyle/>
          <a:p>
            <a:pPr algn="l" eaLnBrk="1" hangingPunct="1">
              <a:lnSpc>
                <a:spcPct val="120000"/>
              </a:lnSpc>
              <a:defRPr/>
            </a:pPr>
            <a:r>
              <a:rPr kumimoji="1" lang="zh-CN" altLang="en-US" sz="4000" b="1" dirty="0" smtClean="0">
                <a:ea typeface="黑体" pitchFamily="2" charset="-122"/>
              </a:rPr>
              <a:t>二、肺结核病常见症状</a:t>
            </a:r>
            <a:endParaRPr lang="zh-CN" altLang="en-US" sz="4000" b="1" dirty="0" smtClean="0">
              <a:latin typeface="仿宋_GB2312" pitchFamily="49" charset="-122"/>
              <a:ea typeface="黑体" pitchFamily="2" charset="-122"/>
            </a:endParaRPr>
          </a:p>
        </p:txBody>
      </p:sp>
      <p:sp>
        <p:nvSpPr>
          <p:cNvPr id="25603" name="Rectangle 3"/>
          <p:cNvSpPr>
            <a:spLocks noGrp="1" noRot="1" noChangeArrowheads="1"/>
          </p:cNvSpPr>
          <p:nvPr>
            <p:ph idx="1"/>
          </p:nvPr>
        </p:nvSpPr>
        <p:spPr>
          <a:xfrm>
            <a:off x="381000" y="1600200"/>
            <a:ext cx="8382000" cy="5105400"/>
          </a:xfrm>
        </p:spPr>
        <p:txBody>
          <a:bodyPr/>
          <a:lstStyle/>
          <a:p>
            <a:pPr marL="476250" indent="-476250" eaLnBrk="1" hangingPunct="1">
              <a:lnSpc>
                <a:spcPct val="120000"/>
              </a:lnSpc>
              <a:buFont typeface="Wingdings" pitchFamily="2" charset="2"/>
              <a:buBlip>
                <a:blip r:embed="rId2"/>
              </a:buBlip>
            </a:pPr>
            <a:r>
              <a:rPr lang="zh-CN" altLang="en-US" sz="3000" b="1" smtClean="0">
                <a:solidFill>
                  <a:srgbClr val="FF3300"/>
                </a:solidFill>
                <a:latin typeface="仿宋_GB2312" pitchFamily="49" charset="-122"/>
                <a:ea typeface="仿宋_GB2312" pitchFamily="49" charset="-122"/>
              </a:rPr>
              <a:t>呼吸系统症状有咳嗽、咳痰、咯血及胸痛、呼吸困难等。</a:t>
            </a:r>
          </a:p>
          <a:p>
            <a:pPr marL="476250" indent="-476250" eaLnBrk="1" hangingPunct="1">
              <a:lnSpc>
                <a:spcPct val="120000"/>
              </a:lnSpc>
              <a:buFont typeface="Wingdings" pitchFamily="2" charset="2"/>
              <a:buBlip>
                <a:blip r:embed="rId2"/>
              </a:buBlip>
            </a:pPr>
            <a:r>
              <a:rPr lang="zh-CN" altLang="en-US" sz="3000" b="1" smtClean="0">
                <a:latin typeface="仿宋_GB2312" pitchFamily="49" charset="-122"/>
                <a:ea typeface="仿宋_GB2312" pitchFamily="49" charset="-122"/>
              </a:rPr>
              <a:t>结核病的全身症状有疲乏、食欲减退、低烧、盗汗、植物神经功能紊乱、妇女月经不调等，少数急性发展的肺结核可出现高烧等；</a:t>
            </a:r>
            <a:endParaRPr lang="zh-CN" altLang="en-US" sz="3000" b="1" smtClean="0">
              <a:solidFill>
                <a:srgbClr val="FF3300"/>
              </a:solidFill>
              <a:latin typeface="仿宋_GB2312" pitchFamily="49" charset="-122"/>
              <a:ea typeface="仿宋_GB2312" pitchFamily="49" charset="-122"/>
            </a:endParaRPr>
          </a:p>
          <a:p>
            <a:pPr marL="476250" indent="-476250" eaLnBrk="1" hangingPunct="1">
              <a:lnSpc>
                <a:spcPct val="120000"/>
              </a:lnSpc>
              <a:buFont typeface="Wingdings" pitchFamily="2" charset="2"/>
              <a:buBlip>
                <a:blip r:embed="rId2"/>
              </a:buBlip>
            </a:pPr>
            <a:r>
              <a:rPr lang="zh-CN" altLang="en-US" sz="3000" b="1" smtClean="0">
                <a:latin typeface="仿宋_GB2312" pitchFamily="49" charset="-122"/>
                <a:ea typeface="仿宋_GB2312" pitchFamily="49" charset="-122"/>
              </a:rPr>
              <a:t>肺结核是一种慢性病，症状大多由轻渐重，逐步发展，</a:t>
            </a:r>
            <a:r>
              <a:rPr lang="zh-CN" altLang="en-US" sz="3000" b="1" smtClean="0">
                <a:solidFill>
                  <a:srgbClr val="FF0000"/>
                </a:solidFill>
                <a:latin typeface="仿宋_GB2312" pitchFamily="49" charset="-122"/>
                <a:ea typeface="仿宋_GB2312" pitchFamily="49" charset="-122"/>
              </a:rPr>
              <a:t>多数早期病人症状较轻微。</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3"/>
          <p:cNvSpPr>
            <a:spLocks noGrp="1" noRot="1" noChangeArrowheads="1"/>
          </p:cNvSpPr>
          <p:nvPr>
            <p:ph idx="1"/>
          </p:nvPr>
        </p:nvSpPr>
        <p:spPr>
          <a:xfrm>
            <a:off x="381000" y="381000"/>
            <a:ext cx="8512175" cy="2543175"/>
          </a:xfrm>
        </p:spPr>
        <p:txBody>
          <a:bodyPr/>
          <a:lstStyle/>
          <a:p>
            <a:pPr marL="1047750" indent="-1047750" eaLnBrk="1" hangingPunct="1">
              <a:lnSpc>
                <a:spcPct val="130000"/>
              </a:lnSpc>
              <a:buFont typeface="Wingdings" pitchFamily="2" charset="2"/>
              <a:buNone/>
            </a:pPr>
            <a:r>
              <a:rPr lang="zh-CN" altLang="en-US" sz="3600" b="1" smtClean="0">
                <a:solidFill>
                  <a:srgbClr val="FF3300"/>
                </a:solidFill>
                <a:latin typeface="黑体" pitchFamily="2" charset="-122"/>
                <a:ea typeface="黑体" pitchFamily="2" charset="-122"/>
              </a:rPr>
              <a:t>注意：咳嗽、咳痰≥</a:t>
            </a:r>
            <a:r>
              <a:rPr lang="en-US" altLang="zh-CN" sz="3600" b="1" smtClean="0">
                <a:solidFill>
                  <a:srgbClr val="FF3300"/>
                </a:solidFill>
                <a:latin typeface="黑体" pitchFamily="2" charset="-122"/>
                <a:ea typeface="黑体" pitchFamily="2" charset="-122"/>
              </a:rPr>
              <a:t>3</a:t>
            </a:r>
            <a:r>
              <a:rPr lang="zh-CN" altLang="en-US" sz="3600" b="1" smtClean="0">
                <a:solidFill>
                  <a:srgbClr val="FF3300"/>
                </a:solidFill>
                <a:latin typeface="黑体" pitchFamily="2" charset="-122"/>
                <a:ea typeface="黑体" pitchFamily="2" charset="-122"/>
              </a:rPr>
              <a:t>周或有咯血的症状请及时到结核病防治机构进行（减）免费的查痰、胸部</a:t>
            </a:r>
            <a:r>
              <a:rPr lang="en-US" altLang="zh-CN" sz="3600" b="1" smtClean="0">
                <a:solidFill>
                  <a:srgbClr val="FF3300"/>
                </a:solidFill>
                <a:latin typeface="黑体" pitchFamily="2" charset="-122"/>
                <a:ea typeface="黑体" pitchFamily="2" charset="-122"/>
              </a:rPr>
              <a:t>X</a:t>
            </a:r>
            <a:r>
              <a:rPr lang="zh-CN" altLang="en-US" sz="3600" b="1" smtClean="0">
                <a:solidFill>
                  <a:srgbClr val="FF3300"/>
                </a:solidFill>
                <a:latin typeface="黑体" pitchFamily="2" charset="-122"/>
                <a:ea typeface="黑体" pitchFamily="2" charset="-122"/>
              </a:rPr>
              <a:t>线检查。</a:t>
            </a:r>
          </a:p>
        </p:txBody>
      </p:sp>
      <p:pic>
        <p:nvPicPr>
          <p:cNvPr id="26627" name="Picture 5" descr="咳嗽咳痰咯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71800"/>
            <a:ext cx="7620000" cy="3352800"/>
          </a:xfrm>
          <a:prstGeom prst="rect">
            <a:avLst/>
          </a:prstGeom>
          <a:noFill/>
          <a:ln w="317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685800" y="404813"/>
            <a:ext cx="7772400" cy="998537"/>
          </a:xfrm>
        </p:spPr>
        <p:txBody>
          <a:bodyPr/>
          <a:lstStyle/>
          <a:p>
            <a:pPr algn="l" eaLnBrk="1" hangingPunct="1">
              <a:lnSpc>
                <a:spcPct val="120000"/>
              </a:lnSpc>
              <a:defRPr/>
            </a:pPr>
            <a:r>
              <a:rPr lang="zh-CN" altLang="en-US" sz="4000" b="1" smtClean="0">
                <a:latin typeface="黑体" pitchFamily="2" charset="-122"/>
                <a:ea typeface="黑体" pitchFamily="2" charset="-122"/>
              </a:rPr>
              <a:t>三、结核病的传染</a:t>
            </a:r>
            <a:endParaRPr lang="zh-CN" altLang="en-US" sz="3200" b="1" smtClean="0">
              <a:latin typeface="黑体" pitchFamily="2" charset="-122"/>
              <a:ea typeface="黑体" pitchFamily="2" charset="-122"/>
            </a:endParaRPr>
          </a:p>
        </p:txBody>
      </p:sp>
      <p:sp>
        <p:nvSpPr>
          <p:cNvPr id="27651" name="Rectangle 3"/>
          <p:cNvSpPr>
            <a:spLocks noGrp="1" noRot="1" noChangeArrowheads="1"/>
          </p:cNvSpPr>
          <p:nvPr>
            <p:ph idx="1"/>
          </p:nvPr>
        </p:nvSpPr>
        <p:spPr>
          <a:xfrm>
            <a:off x="541338" y="1916113"/>
            <a:ext cx="3875087" cy="3889375"/>
          </a:xfrm>
          <a:solidFill>
            <a:schemeClr val="bg1"/>
          </a:solidFill>
          <a:ln w="76200" cmpd="tri">
            <a:solidFill>
              <a:srgbClr val="008080"/>
            </a:solidFill>
            <a:miter lim="800000"/>
            <a:headEnd/>
            <a:tailEnd/>
          </a:ln>
        </p:spPr>
        <p:txBody>
          <a:bodyPr/>
          <a:lstStyle/>
          <a:p>
            <a:pPr marL="0" indent="762000" eaLnBrk="1" hangingPunct="1">
              <a:lnSpc>
                <a:spcPct val="120000"/>
              </a:lnSpc>
              <a:spcBef>
                <a:spcPct val="50000"/>
              </a:spcBef>
              <a:buFont typeface="Wingdings" pitchFamily="2" charset="2"/>
              <a:buNone/>
            </a:pPr>
            <a:r>
              <a:rPr lang="en-US" altLang="zh-CN" sz="3600" b="1" smtClean="0">
                <a:solidFill>
                  <a:schemeClr val="tx2"/>
                </a:solidFill>
                <a:latin typeface="黑体" pitchFamily="2" charset="-122"/>
                <a:ea typeface="黑体" pitchFamily="2" charset="-122"/>
              </a:rPr>
              <a:t>(</a:t>
            </a:r>
            <a:r>
              <a:rPr lang="zh-CN" altLang="en-US" sz="3600" b="1" smtClean="0">
                <a:solidFill>
                  <a:schemeClr val="tx2"/>
                </a:solidFill>
                <a:latin typeface="黑体" pitchFamily="2" charset="-122"/>
                <a:ea typeface="黑体" pitchFamily="2" charset="-122"/>
              </a:rPr>
              <a:t>一</a:t>
            </a:r>
            <a:r>
              <a:rPr lang="en-US" altLang="zh-CN" sz="3600" b="1" smtClean="0">
                <a:solidFill>
                  <a:schemeClr val="tx2"/>
                </a:solidFill>
                <a:latin typeface="黑体" pitchFamily="2" charset="-122"/>
                <a:ea typeface="黑体" pitchFamily="2" charset="-122"/>
              </a:rPr>
              <a:t>)</a:t>
            </a:r>
            <a:r>
              <a:rPr lang="zh-CN" altLang="en-US" sz="3600" b="1" smtClean="0">
                <a:solidFill>
                  <a:schemeClr val="tx2"/>
                </a:solidFill>
                <a:latin typeface="黑体" pitchFamily="2" charset="-122"/>
                <a:ea typeface="黑体" pitchFamily="2" charset="-122"/>
              </a:rPr>
              <a:t>传染源</a:t>
            </a:r>
            <a:r>
              <a:rPr lang="en-US" altLang="zh-CN" b="1" smtClean="0">
                <a:latin typeface="黑体" pitchFamily="2" charset="-122"/>
                <a:ea typeface="黑体" pitchFamily="2" charset="-122"/>
              </a:rPr>
              <a:t>: </a:t>
            </a:r>
            <a:r>
              <a:rPr kumimoji="1" lang="zh-CN" altLang="en-US" b="1" smtClean="0">
                <a:latin typeface="仿宋_GB2312" pitchFamily="49" charset="-122"/>
                <a:ea typeface="仿宋_GB2312" pitchFamily="49" charset="-122"/>
              </a:rPr>
              <a:t>传染性肺结核病人一般指痰涂片检查发现结核杆菌的肺结核病人（</a:t>
            </a:r>
            <a:r>
              <a:rPr kumimoji="1" lang="zh-CN" altLang="en-US" b="1" smtClean="0">
                <a:solidFill>
                  <a:srgbClr val="FF3300"/>
                </a:solidFill>
                <a:latin typeface="仿宋_GB2312" pitchFamily="49" charset="-122"/>
                <a:ea typeface="仿宋_GB2312" pitchFamily="49" charset="-122"/>
              </a:rPr>
              <a:t>涂阳病人</a:t>
            </a:r>
            <a:r>
              <a:rPr kumimoji="1" lang="zh-CN" altLang="en-US" b="1" smtClean="0">
                <a:latin typeface="仿宋_GB2312" pitchFamily="49" charset="-122"/>
                <a:ea typeface="仿宋_GB2312" pitchFamily="49" charset="-122"/>
              </a:rPr>
              <a:t>）具有传染性。</a:t>
            </a:r>
          </a:p>
        </p:txBody>
      </p:sp>
      <p:pic>
        <p:nvPicPr>
          <p:cNvPr id="27652" name="Picture 4" descr="传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81200"/>
            <a:ext cx="3886200" cy="3830638"/>
          </a:xfrm>
          <a:prstGeom prst="rect">
            <a:avLst/>
          </a:prstGeom>
          <a:noFill/>
          <a:ln w="76200" cmpd="tri">
            <a:solidFill>
              <a:srgbClr val="008080"/>
            </a:solidFill>
            <a:miter lim="800000"/>
            <a:headEnd/>
            <a:tailEnd/>
          </a:ln>
          <a:extLst>
            <a:ext uri="{909E8E84-426E-40DD-AFC4-6F175D3DCCD1}">
              <a14:hiddenFill xmlns:a14="http://schemas.microsoft.com/office/drawing/2010/main">
                <a:solidFill>
                  <a:srgbClr val="FFFFFF"/>
                </a:solidFill>
              </a14:hiddenFill>
            </a:ext>
          </a:extLst>
        </p:spPr>
      </p:pic>
      <p:sp>
        <p:nvSpPr>
          <p:cNvPr id="27653" name="Rectangle 6"/>
          <p:cNvSpPr>
            <a:spLocks noChangeArrowheads="1"/>
          </p:cNvSpPr>
          <p:nvPr/>
        </p:nvSpPr>
        <p:spPr bwMode="auto">
          <a:xfrm>
            <a:off x="4716463" y="5373688"/>
            <a:ext cx="3959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spcBef>
                <a:spcPct val="50000"/>
              </a:spcBef>
            </a:pPr>
            <a:r>
              <a:rPr lang="zh-CN" altLang="en-US" b="1">
                <a:solidFill>
                  <a:srgbClr val="FF0000"/>
                </a:solidFill>
              </a:rPr>
              <a:t>一个结核病患者每年能传染</a:t>
            </a:r>
            <a:r>
              <a:rPr lang="en-US" altLang="zh-CN" b="1">
                <a:solidFill>
                  <a:srgbClr val="FF0000"/>
                </a:solidFill>
              </a:rPr>
              <a:t>10-15</a:t>
            </a:r>
            <a:r>
              <a:rPr lang="zh-CN" altLang="en-US" b="1">
                <a:solidFill>
                  <a:srgbClr val="FF0000"/>
                </a:solidFill>
              </a:rPr>
              <a:t>人</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85800" y="620713"/>
            <a:ext cx="7772400" cy="936625"/>
          </a:xfrm>
        </p:spPr>
        <p:txBody>
          <a:bodyPr/>
          <a:lstStyle/>
          <a:p>
            <a:pPr algn="l" eaLnBrk="1" hangingPunct="1">
              <a:lnSpc>
                <a:spcPct val="120000"/>
              </a:lnSpc>
              <a:defRPr/>
            </a:pPr>
            <a:r>
              <a:rPr lang="zh-CN" altLang="en-US" sz="4000" b="1" smtClean="0">
                <a:latin typeface="黑体" pitchFamily="2" charset="-122"/>
                <a:ea typeface="黑体" pitchFamily="2" charset="-122"/>
              </a:rPr>
              <a:t>三、结核病的传染</a:t>
            </a:r>
          </a:p>
        </p:txBody>
      </p:sp>
      <p:sp>
        <p:nvSpPr>
          <p:cNvPr id="57347" name="Rectangle 3"/>
          <p:cNvSpPr>
            <a:spLocks noGrp="1" noRot="1" noChangeArrowheads="1"/>
          </p:cNvSpPr>
          <p:nvPr>
            <p:ph idx="1"/>
          </p:nvPr>
        </p:nvSpPr>
        <p:spPr>
          <a:xfrm>
            <a:off x="620713" y="1844675"/>
            <a:ext cx="8066087" cy="3997325"/>
          </a:xfrm>
        </p:spPr>
        <p:txBody>
          <a:bodyPr/>
          <a:lstStyle/>
          <a:p>
            <a:pPr marL="0" indent="762000" eaLnBrk="1" hangingPunct="1">
              <a:lnSpc>
                <a:spcPct val="120000"/>
              </a:lnSpc>
              <a:spcBef>
                <a:spcPct val="50000"/>
              </a:spcBef>
              <a:buFont typeface="Wingdings" pitchFamily="2" charset="2"/>
              <a:buNone/>
              <a:defRPr/>
            </a:pPr>
            <a:r>
              <a:rPr lang="en-US" altLang="zh-CN" sz="3600" b="1" smtClean="0">
                <a:solidFill>
                  <a:schemeClr val="tx2"/>
                </a:solidFill>
                <a:latin typeface="黑体" pitchFamily="2" charset="-122"/>
                <a:ea typeface="黑体" pitchFamily="2" charset="-122"/>
              </a:rPr>
              <a:t>(</a:t>
            </a:r>
            <a:r>
              <a:rPr lang="zh-CN" altLang="en-US" sz="3600" b="1" smtClean="0">
                <a:solidFill>
                  <a:schemeClr val="tx2"/>
                </a:solidFill>
                <a:latin typeface="黑体" pitchFamily="2" charset="-122"/>
                <a:ea typeface="黑体" pitchFamily="2" charset="-122"/>
              </a:rPr>
              <a:t>二</a:t>
            </a:r>
            <a:r>
              <a:rPr lang="en-US" altLang="zh-CN" sz="3600" b="1" smtClean="0">
                <a:solidFill>
                  <a:schemeClr val="tx2"/>
                </a:solidFill>
                <a:latin typeface="黑体" pitchFamily="2" charset="-122"/>
                <a:ea typeface="黑体" pitchFamily="2" charset="-122"/>
              </a:rPr>
              <a:t>)</a:t>
            </a:r>
            <a:r>
              <a:rPr lang="zh-CN" altLang="en-US" sz="3600" b="1" smtClean="0">
                <a:solidFill>
                  <a:schemeClr val="tx2"/>
                </a:solidFill>
                <a:latin typeface="黑体" pitchFamily="2" charset="-122"/>
                <a:ea typeface="黑体" pitchFamily="2" charset="-122"/>
              </a:rPr>
              <a:t>传播途径</a:t>
            </a:r>
          </a:p>
          <a:p>
            <a:pPr marL="0" indent="762000" eaLnBrk="1" hangingPunct="1">
              <a:lnSpc>
                <a:spcPct val="120000"/>
              </a:lnSpc>
              <a:spcBef>
                <a:spcPct val="30000"/>
              </a:spcBef>
              <a:buFont typeface="Wingdings" pitchFamily="2" charset="2"/>
              <a:buNone/>
              <a:defRPr/>
            </a:pPr>
            <a:r>
              <a:rPr kumimoji="1" lang="zh-CN" altLang="en-US" b="1" smtClean="0">
                <a:effectLst>
                  <a:outerShdw blurRad="38100" dist="38100" dir="2700000" algn="tl">
                    <a:srgbClr val="C0C0C0"/>
                  </a:outerShdw>
                </a:effectLst>
                <a:latin typeface="仿宋_GB2312" pitchFamily="49" charset="-122"/>
                <a:ea typeface="仿宋_GB2312" pitchFamily="49" charset="-122"/>
              </a:rPr>
              <a:t>肺结核病人在咳嗽、咳痰、打喷嚏或大声说话时会喷出含有结核杆菌的飞沫，这些飞沫被健康人吸入后就有可能造成感染。</a:t>
            </a:r>
            <a:br>
              <a:rPr kumimoji="1" lang="zh-CN" altLang="en-US" b="1" smtClean="0">
                <a:effectLst>
                  <a:outerShdw blurRad="38100" dist="38100" dir="2700000" algn="tl">
                    <a:srgbClr val="C0C0C0"/>
                  </a:outerShdw>
                </a:effectLst>
                <a:latin typeface="仿宋_GB2312" pitchFamily="49" charset="-122"/>
                <a:ea typeface="仿宋_GB2312" pitchFamily="49" charset="-122"/>
              </a:rPr>
            </a:br>
            <a:endParaRPr lang="zh-CN" altLang="en-US" smtClean="0">
              <a:latin typeface="仿宋_GB2312" pitchFamily="49" charset="-122"/>
              <a:ea typeface="仿宋_GB2312" pitchFamily="49" charset="-122"/>
            </a:endParaRPr>
          </a:p>
        </p:txBody>
      </p:sp>
      <p:pic>
        <p:nvPicPr>
          <p:cNvPr id="28676" name="Picture 4" descr="dhgif06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4662488"/>
            <a:ext cx="2133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914400" y="457200"/>
            <a:ext cx="6934200" cy="990600"/>
          </a:xfrm>
        </p:spPr>
        <p:txBody>
          <a:bodyPr/>
          <a:lstStyle/>
          <a:p>
            <a:pPr indent="476250" algn="l" eaLnBrk="1" hangingPunct="1">
              <a:lnSpc>
                <a:spcPct val="120000"/>
              </a:lnSpc>
              <a:defRPr/>
            </a:pPr>
            <a:r>
              <a:rPr lang="zh-CN" altLang="en-US" sz="4000" b="1" smtClean="0">
                <a:latin typeface="黑体" pitchFamily="2" charset="-122"/>
                <a:ea typeface="黑体" pitchFamily="2" charset="-122"/>
              </a:rPr>
              <a:t>三、结核病的传染</a:t>
            </a:r>
          </a:p>
        </p:txBody>
      </p:sp>
      <p:sp>
        <p:nvSpPr>
          <p:cNvPr id="12293" name="Text Box 5"/>
          <p:cNvSpPr txBox="1">
            <a:spLocks noChangeArrowheads="1"/>
          </p:cNvSpPr>
          <p:nvPr/>
        </p:nvSpPr>
        <p:spPr bwMode="auto">
          <a:xfrm>
            <a:off x="838200" y="1524000"/>
            <a:ext cx="762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898525"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buFont typeface="Webdings" pitchFamily="18" charset="2"/>
              <a:buChar char="8"/>
            </a:pPr>
            <a:r>
              <a:rPr lang="en-US" altLang="zh-CN" sz="3600" b="1">
                <a:solidFill>
                  <a:schemeClr val="tx2"/>
                </a:solidFill>
                <a:latin typeface="黑体" pitchFamily="2" charset="-122"/>
                <a:ea typeface="黑体" pitchFamily="2" charset="-122"/>
              </a:rPr>
              <a:t>(</a:t>
            </a:r>
            <a:r>
              <a:rPr lang="zh-CN" altLang="en-US" sz="3600" b="1">
                <a:solidFill>
                  <a:schemeClr val="tx2"/>
                </a:solidFill>
                <a:latin typeface="黑体" pitchFamily="2" charset="-122"/>
                <a:ea typeface="黑体" pitchFamily="2" charset="-122"/>
              </a:rPr>
              <a:t>三</a:t>
            </a:r>
            <a:r>
              <a:rPr lang="en-US" altLang="zh-CN" sz="3600" b="1">
                <a:solidFill>
                  <a:schemeClr val="tx2"/>
                </a:solidFill>
                <a:latin typeface="黑体" pitchFamily="2" charset="-122"/>
                <a:ea typeface="黑体" pitchFamily="2" charset="-122"/>
              </a:rPr>
              <a:t>)</a:t>
            </a:r>
            <a:r>
              <a:rPr lang="zh-CN" altLang="en-US" sz="3600" b="1">
                <a:solidFill>
                  <a:schemeClr val="tx2"/>
                </a:solidFill>
                <a:latin typeface="黑体" pitchFamily="2" charset="-122"/>
                <a:ea typeface="黑体" pitchFamily="2" charset="-122"/>
              </a:rPr>
              <a:t>易感人群</a:t>
            </a:r>
            <a:r>
              <a:rPr lang="zh-CN" altLang="en-US" sz="4000" b="1">
                <a:solidFill>
                  <a:schemeClr val="tx2"/>
                </a:solidFill>
                <a:latin typeface="黑体" pitchFamily="2" charset="-122"/>
                <a:ea typeface="黑体" pitchFamily="2" charset="-122"/>
              </a:rPr>
              <a:t>：</a:t>
            </a:r>
          </a:p>
          <a:p>
            <a:pPr eaLnBrk="1" hangingPunct="1">
              <a:spcBef>
                <a:spcPct val="50000"/>
              </a:spcBef>
              <a:buFont typeface="Webdings" pitchFamily="18" charset="2"/>
              <a:buNone/>
            </a:pPr>
            <a:r>
              <a:rPr kumimoji="1" lang="zh-CN" altLang="en-US" sz="3200" b="1">
                <a:latin typeface="仿宋_GB2312" pitchFamily="49" charset="-122"/>
                <a:ea typeface="仿宋_GB2312" pitchFamily="49" charset="-122"/>
              </a:rPr>
              <a:t>与排菌肺结核病人有密切接触的人，最易感染结核菌，如肺结核病人的家属成员（尤其是儿童）、与病人接触的医务人员。</a:t>
            </a:r>
          </a:p>
          <a:p>
            <a:pPr eaLnBrk="1" hangingPunct="1">
              <a:spcBef>
                <a:spcPct val="50000"/>
              </a:spcBef>
              <a:buFont typeface="Webdings" pitchFamily="18" charset="2"/>
              <a:buNone/>
            </a:pPr>
            <a:r>
              <a:rPr kumimoji="1" lang="zh-CN" altLang="en-US" sz="3200" b="1">
                <a:latin typeface="仿宋_GB2312" pitchFamily="49" charset="-122"/>
                <a:ea typeface="仿宋_GB2312" pitchFamily="49" charset="-122"/>
              </a:rPr>
              <a:t>此外在</a:t>
            </a:r>
            <a:r>
              <a:rPr kumimoji="1" lang="zh-CN" altLang="en-US" sz="3200" b="1">
                <a:solidFill>
                  <a:srgbClr val="FF0000"/>
                </a:solidFill>
                <a:latin typeface="仿宋_GB2312" pitchFamily="49" charset="-122"/>
                <a:ea typeface="仿宋_GB2312" pitchFamily="49" charset="-122"/>
              </a:rPr>
              <a:t>通风不良环境</a:t>
            </a:r>
            <a:r>
              <a:rPr kumimoji="1" lang="zh-CN" altLang="en-US" sz="3200" b="1">
                <a:latin typeface="仿宋_GB2312" pitchFamily="49" charset="-122"/>
                <a:ea typeface="仿宋_GB2312" pitchFamily="49" charset="-122"/>
              </a:rPr>
              <a:t>中集体生活和工作的人群中，一旦有人发生肺结核病，其他人常可受到结核菌感染。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linds(horizontal)">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914400" y="533400"/>
            <a:ext cx="7467600" cy="1447800"/>
          </a:xfrm>
        </p:spPr>
        <p:txBody>
          <a:bodyPr/>
          <a:lstStyle/>
          <a:p>
            <a:pPr indent="762000" algn="l" eaLnBrk="1" hangingPunct="1">
              <a:lnSpc>
                <a:spcPct val="120000"/>
              </a:lnSpc>
              <a:defRPr/>
            </a:pPr>
            <a:r>
              <a:rPr lang="zh-CN" altLang="en-US" sz="3500" b="1" dirty="0" smtClean="0">
                <a:latin typeface="黑体" pitchFamily="2" charset="-122"/>
                <a:ea typeface="黑体" pitchFamily="2" charset="-122"/>
              </a:rPr>
              <a:t>哪些人感染结核菌以后容易发生结核病？</a:t>
            </a:r>
            <a:endParaRPr lang="zh-CN" altLang="en-US" sz="3500" dirty="0" smtClean="0">
              <a:latin typeface="黑体" pitchFamily="2" charset="-122"/>
              <a:ea typeface="黑体" pitchFamily="2" charset="-122"/>
            </a:endParaRPr>
          </a:p>
        </p:txBody>
      </p:sp>
      <p:sp>
        <p:nvSpPr>
          <p:cNvPr id="7172" name="Text Box 4"/>
          <p:cNvSpPr txBox="1">
            <a:spLocks noChangeArrowheads="1"/>
          </p:cNvSpPr>
          <p:nvPr/>
        </p:nvSpPr>
        <p:spPr bwMode="auto">
          <a:xfrm>
            <a:off x="838200" y="2571750"/>
            <a:ext cx="7848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76250" indent="-4762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spcBef>
                <a:spcPct val="20000"/>
              </a:spcBef>
              <a:buFont typeface="Wingdings" pitchFamily="2" charset="2"/>
              <a:buChar char="v"/>
            </a:pPr>
            <a:r>
              <a:rPr lang="zh-CN" altLang="en-US" sz="3000" b="1">
                <a:latin typeface="仿宋_GB2312" pitchFamily="49" charset="-122"/>
                <a:ea typeface="仿宋_GB2312" pitchFamily="49" charset="-122"/>
              </a:rPr>
              <a:t>与传染性肺结核病人有密切接触的青少年；</a:t>
            </a:r>
          </a:p>
          <a:p>
            <a:pPr eaLnBrk="1" hangingPunct="1">
              <a:lnSpc>
                <a:spcPct val="120000"/>
              </a:lnSpc>
              <a:spcBef>
                <a:spcPct val="20000"/>
              </a:spcBef>
              <a:buFont typeface="Wingdings" pitchFamily="2" charset="2"/>
              <a:buChar char="v"/>
            </a:pPr>
            <a:r>
              <a:rPr lang="zh-CN" altLang="en-US" sz="3000" b="1">
                <a:latin typeface="仿宋_GB2312" pitchFamily="49" charset="-122"/>
                <a:ea typeface="仿宋_GB2312" pitchFamily="49" charset="-122"/>
              </a:rPr>
              <a:t>糖尿病病人、矽肺病人；</a:t>
            </a:r>
          </a:p>
          <a:p>
            <a:pPr eaLnBrk="1" hangingPunct="1">
              <a:lnSpc>
                <a:spcPct val="120000"/>
              </a:lnSpc>
              <a:spcBef>
                <a:spcPct val="20000"/>
              </a:spcBef>
              <a:buFont typeface="Wingdings" pitchFamily="2" charset="2"/>
              <a:buChar char="v"/>
            </a:pPr>
            <a:r>
              <a:rPr lang="zh-CN" altLang="en-US" sz="3000" b="1">
                <a:latin typeface="仿宋_GB2312" pitchFamily="49" charset="-122"/>
                <a:ea typeface="仿宋_GB2312" pitchFamily="49" charset="-122"/>
              </a:rPr>
              <a:t>长期使用肾上腺皮质类固醇激素治疗或免疫抑制疗法者。</a:t>
            </a:r>
          </a:p>
          <a:p>
            <a:pPr eaLnBrk="1" hangingPunct="1">
              <a:lnSpc>
                <a:spcPct val="120000"/>
              </a:lnSpc>
              <a:spcBef>
                <a:spcPct val="20000"/>
              </a:spcBef>
              <a:buFont typeface="Wingdings" pitchFamily="2" charset="2"/>
              <a:buChar char="v"/>
            </a:pPr>
            <a:r>
              <a:rPr lang="zh-CN" altLang="en-US" sz="3000" b="1">
                <a:latin typeface="仿宋_GB2312" pitchFamily="49" charset="-122"/>
                <a:ea typeface="仿宋_GB2312" pitchFamily="49" charset="-122"/>
              </a:rPr>
              <a:t>人类免疫缺陷病毒（</a:t>
            </a:r>
            <a:r>
              <a:rPr lang="en-US" altLang="zh-CN" sz="3000" b="1">
                <a:latin typeface="仿宋_GB2312" pitchFamily="49" charset="-122"/>
                <a:ea typeface="仿宋_GB2312" pitchFamily="49" charset="-122"/>
              </a:rPr>
              <a:t>HIV</a:t>
            </a:r>
            <a:r>
              <a:rPr lang="zh-CN" altLang="en-US" sz="3000" b="1">
                <a:latin typeface="仿宋_GB2312" pitchFamily="49" charset="-122"/>
                <a:ea typeface="仿宋_GB2312" pitchFamily="49" charset="-122"/>
              </a:rPr>
              <a:t>）感染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slide(fromBottom)">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1026"/>
          <p:cNvSpPr>
            <a:spLocks noGrp="1" noRot="1" noChangeArrowheads="1"/>
          </p:cNvSpPr>
          <p:nvPr>
            <p:ph type="title"/>
          </p:nvPr>
        </p:nvSpPr>
        <p:spPr>
          <a:xfrm>
            <a:off x="468313" y="549275"/>
            <a:ext cx="8067675" cy="838200"/>
          </a:xfrm>
        </p:spPr>
        <p:txBody>
          <a:bodyPr/>
          <a:lstStyle/>
          <a:p>
            <a:pPr eaLnBrk="1" hangingPunct="1">
              <a:lnSpc>
                <a:spcPct val="120000"/>
              </a:lnSpc>
              <a:defRPr/>
            </a:pPr>
            <a:r>
              <a:rPr lang="zh-CN" altLang="en-US" sz="3500" b="1" smtClean="0">
                <a:latin typeface="黑体" pitchFamily="2" charset="-122"/>
                <a:ea typeface="黑体" pitchFamily="2" charset="-122"/>
              </a:rPr>
              <a:t>四、肺结核病的诊断</a:t>
            </a:r>
          </a:p>
        </p:txBody>
      </p:sp>
      <p:sp>
        <p:nvSpPr>
          <p:cNvPr id="31747" name="Rectangle 1027"/>
          <p:cNvSpPr>
            <a:spLocks noGrp="1" noRot="1" noChangeArrowheads="1"/>
          </p:cNvSpPr>
          <p:nvPr>
            <p:ph idx="1"/>
          </p:nvPr>
        </p:nvSpPr>
        <p:spPr>
          <a:xfrm>
            <a:off x="685800" y="1219200"/>
            <a:ext cx="7772400" cy="4572000"/>
          </a:xfrm>
        </p:spPr>
        <p:txBody>
          <a:bodyPr/>
          <a:lstStyle/>
          <a:p>
            <a:pPr eaLnBrk="1" hangingPunct="1">
              <a:lnSpc>
                <a:spcPct val="120000"/>
              </a:lnSpc>
              <a:buFont typeface="Wingdings" pitchFamily="2" charset="2"/>
              <a:buNone/>
            </a:pPr>
            <a:endParaRPr lang="en-US" altLang="zh-CN" sz="2800" b="1" smtClean="0">
              <a:latin typeface="仿宋_GB2312" pitchFamily="49" charset="-122"/>
              <a:ea typeface="仿宋_GB2312" pitchFamily="49" charset="-122"/>
            </a:endParaRPr>
          </a:p>
          <a:p>
            <a:pPr eaLnBrk="1" hangingPunct="1">
              <a:lnSpc>
                <a:spcPct val="120000"/>
              </a:lnSpc>
              <a:buFont typeface="Wingdings" pitchFamily="2" charset="2"/>
              <a:buNone/>
            </a:pPr>
            <a:r>
              <a:rPr lang="zh-CN" altLang="en-US" sz="2800" b="1" smtClean="0">
                <a:latin typeface="仿宋_GB2312" pitchFamily="49" charset="-122"/>
                <a:ea typeface="仿宋_GB2312" pitchFamily="49" charset="-122"/>
              </a:rPr>
              <a:t>（一）主要症状</a:t>
            </a:r>
          </a:p>
          <a:p>
            <a:pPr eaLnBrk="1" hangingPunct="1">
              <a:lnSpc>
                <a:spcPct val="120000"/>
              </a:lnSpc>
              <a:buClr>
                <a:srgbClr val="006600"/>
              </a:buClr>
              <a:buFont typeface="Wingdings" pitchFamily="2" charset="2"/>
              <a:buChar char="§"/>
            </a:pPr>
            <a:r>
              <a:rPr lang="zh-CN" altLang="en-US" sz="2800" b="1" smtClean="0">
                <a:latin typeface="仿宋_GB2312" pitchFamily="49" charset="-122"/>
                <a:ea typeface="仿宋_GB2312" pitchFamily="49" charset="-122"/>
              </a:rPr>
              <a:t>咳嗽、咳痰≥</a:t>
            </a:r>
            <a:r>
              <a:rPr lang="en-US" altLang="zh-CN" sz="2800" b="1" smtClean="0">
                <a:latin typeface="仿宋_GB2312" pitchFamily="49" charset="-122"/>
                <a:ea typeface="仿宋_GB2312" pitchFamily="49" charset="-122"/>
              </a:rPr>
              <a:t>3</a:t>
            </a:r>
            <a:r>
              <a:rPr lang="zh-CN" altLang="en-US" sz="2800" b="1" smtClean="0">
                <a:latin typeface="仿宋_GB2312" pitchFamily="49" charset="-122"/>
                <a:ea typeface="仿宋_GB2312" pitchFamily="49" charset="-122"/>
              </a:rPr>
              <a:t>周，或咯血等</a:t>
            </a:r>
          </a:p>
          <a:p>
            <a:pPr eaLnBrk="1" hangingPunct="1">
              <a:lnSpc>
                <a:spcPct val="120000"/>
              </a:lnSpc>
              <a:buFont typeface="Wingdings" pitchFamily="2" charset="2"/>
              <a:buNone/>
            </a:pPr>
            <a:endParaRPr lang="en-US" altLang="zh-CN" sz="2800" b="1" smtClean="0">
              <a:latin typeface="仿宋_GB2312" pitchFamily="49" charset="-122"/>
              <a:ea typeface="仿宋_GB2312" pitchFamily="49" charset="-122"/>
            </a:endParaRPr>
          </a:p>
        </p:txBody>
      </p:sp>
      <p:pic>
        <p:nvPicPr>
          <p:cNvPr id="31748" name="Picture 1028" descr="HM0036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419600"/>
            <a:ext cx="1954213"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zh-CN" altLang="en-US" sz="4000" b="1" dirty="0" smtClean="0">
                <a:solidFill>
                  <a:schemeClr val="tx1"/>
                </a:solidFill>
                <a:latin typeface="黑体" pitchFamily="2" charset="-122"/>
                <a:ea typeface="黑体" pitchFamily="2" charset="-122"/>
              </a:rPr>
              <a:t>（二）、辅助检查</a:t>
            </a:r>
          </a:p>
        </p:txBody>
      </p:sp>
      <p:sp>
        <p:nvSpPr>
          <p:cNvPr id="32771" name="Rectangle 3"/>
          <p:cNvSpPr>
            <a:spLocks noGrp="1" noChangeArrowheads="1"/>
          </p:cNvSpPr>
          <p:nvPr>
            <p:ph idx="1"/>
          </p:nvPr>
        </p:nvSpPr>
        <p:spPr>
          <a:xfrm>
            <a:off x="838200" y="1981200"/>
            <a:ext cx="7620000" cy="1905000"/>
          </a:xfrm>
        </p:spPr>
        <p:txBody>
          <a:bodyPr/>
          <a:lstStyle/>
          <a:p>
            <a:pPr algn="just" eaLnBrk="1" hangingPunct="1">
              <a:lnSpc>
                <a:spcPct val="90000"/>
              </a:lnSpc>
            </a:pPr>
            <a:r>
              <a:rPr lang="en-US" altLang="zh-CN" sz="2800" b="1" smtClean="0">
                <a:solidFill>
                  <a:srgbClr val="FF9933"/>
                </a:solidFill>
                <a:ea typeface="黑体" pitchFamily="2" charset="-122"/>
              </a:rPr>
              <a:t>1</a:t>
            </a:r>
            <a:r>
              <a:rPr lang="zh-CN" altLang="en-US" sz="2800" b="1" smtClean="0">
                <a:solidFill>
                  <a:srgbClr val="FF9933"/>
                </a:solidFill>
                <a:ea typeface="黑体" pitchFamily="2" charset="-122"/>
              </a:rPr>
              <a:t>、</a:t>
            </a:r>
            <a:r>
              <a:rPr lang="zh-CN" altLang="en-US" sz="2800" b="1" u="sng" smtClean="0">
                <a:solidFill>
                  <a:srgbClr val="FF9933"/>
                </a:solidFill>
                <a:ea typeface="黑体" pitchFamily="2" charset="-122"/>
              </a:rPr>
              <a:t>血常规</a:t>
            </a:r>
            <a:r>
              <a:rPr lang="zh-CN" altLang="en-US" sz="2800" b="1" smtClean="0">
                <a:ea typeface="黑体" pitchFamily="2" charset="-122"/>
              </a:rPr>
              <a:t>：多无异常。血沉加快。</a:t>
            </a:r>
            <a:endParaRPr lang="zh-CN" altLang="en-US" sz="2800" smtClean="0"/>
          </a:p>
          <a:p>
            <a:pPr algn="just" eaLnBrk="1" hangingPunct="1">
              <a:lnSpc>
                <a:spcPct val="90000"/>
              </a:lnSpc>
            </a:pPr>
            <a:r>
              <a:rPr lang="zh-CN" altLang="en-US" sz="2800" b="1" smtClean="0">
                <a:solidFill>
                  <a:srgbClr val="FF9933"/>
                </a:solidFill>
                <a:ea typeface="黑体" pitchFamily="2" charset="-122"/>
              </a:rPr>
              <a:t>                          </a:t>
            </a:r>
          </a:p>
          <a:p>
            <a:pPr algn="just" eaLnBrk="1" hangingPunct="1">
              <a:lnSpc>
                <a:spcPct val="90000"/>
              </a:lnSpc>
            </a:pPr>
            <a:r>
              <a:rPr lang="zh-CN" altLang="en-US" sz="2800" b="1" smtClean="0">
                <a:solidFill>
                  <a:srgbClr val="FF9933"/>
                </a:solidFill>
                <a:ea typeface="黑体" pitchFamily="2" charset="-122"/>
              </a:rPr>
              <a:t>                            </a:t>
            </a:r>
            <a:r>
              <a:rPr lang="en-US" altLang="zh-CN" b="1" smtClean="0">
                <a:solidFill>
                  <a:srgbClr val="FF9933"/>
                </a:solidFill>
                <a:ea typeface="黑体" pitchFamily="2" charset="-122"/>
              </a:rPr>
              <a:t>2</a:t>
            </a:r>
            <a:r>
              <a:rPr lang="zh-CN" altLang="en-US" b="1" smtClean="0">
                <a:solidFill>
                  <a:srgbClr val="FF9933"/>
                </a:solidFill>
                <a:ea typeface="黑体" pitchFamily="2" charset="-122"/>
              </a:rPr>
              <a:t>、</a:t>
            </a:r>
            <a:r>
              <a:rPr lang="zh-CN" altLang="en-US" b="1" u="sng" smtClean="0">
                <a:solidFill>
                  <a:srgbClr val="FF9933"/>
                </a:solidFill>
                <a:ea typeface="黑体" pitchFamily="2" charset="-122"/>
              </a:rPr>
              <a:t>痰结核菌检查</a:t>
            </a:r>
            <a:r>
              <a:rPr lang="zh-CN" altLang="en-US" b="1" smtClean="0">
                <a:ea typeface="黑体" pitchFamily="2" charset="-122"/>
              </a:rPr>
              <a:t>：</a:t>
            </a:r>
          </a:p>
          <a:p>
            <a:pPr algn="just" eaLnBrk="1" hangingPunct="1">
              <a:lnSpc>
                <a:spcPct val="90000"/>
              </a:lnSpc>
            </a:pPr>
            <a:r>
              <a:rPr lang="zh-CN" altLang="en-US" sz="2800" b="1" smtClean="0">
                <a:ea typeface="黑体" pitchFamily="2" charset="-122"/>
              </a:rPr>
              <a:t>                                     </a:t>
            </a:r>
            <a:endParaRPr lang="zh-CN" altLang="en-US" sz="2800" smtClean="0"/>
          </a:p>
          <a:p>
            <a:pPr eaLnBrk="1" hangingPunct="1">
              <a:lnSpc>
                <a:spcPct val="90000"/>
              </a:lnSpc>
            </a:pPr>
            <a:endParaRPr lang="en-US" altLang="zh-CN" sz="2400" smtClean="0"/>
          </a:p>
        </p:txBody>
      </p:sp>
      <p:sp>
        <p:nvSpPr>
          <p:cNvPr id="32772" name="Oval 5"/>
          <p:cNvSpPr>
            <a:spLocks noChangeArrowheads="1"/>
          </p:cNvSpPr>
          <p:nvPr/>
        </p:nvSpPr>
        <p:spPr bwMode="auto">
          <a:xfrm>
            <a:off x="3352800" y="4038600"/>
            <a:ext cx="5410200" cy="1752600"/>
          </a:xfrm>
          <a:prstGeom prst="ellipse">
            <a:avLst/>
          </a:prstGeom>
          <a:solidFill>
            <a:srgbClr val="CCFFFF"/>
          </a:solidFill>
          <a:ln w="9525">
            <a:solidFill>
              <a:schemeClr val="tx1"/>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3200" b="1" u="sng">
                <a:ea typeface="黑体" pitchFamily="2" charset="-122"/>
              </a:rPr>
              <a:t>  </a:t>
            </a:r>
            <a:r>
              <a:rPr lang="zh-CN" altLang="en-US" sz="3200" b="1" u="sng">
                <a:solidFill>
                  <a:schemeClr val="hlink"/>
                </a:solidFill>
                <a:ea typeface="黑体" pitchFamily="2" charset="-122"/>
              </a:rPr>
              <a:t>是确诊肺结核最可靠</a:t>
            </a:r>
          </a:p>
          <a:p>
            <a:pPr algn="ctr" eaLnBrk="1" hangingPunct="1"/>
            <a:r>
              <a:rPr lang="zh-CN" altLang="en-US" sz="3200" b="1" u="sng">
                <a:solidFill>
                  <a:schemeClr val="hlink"/>
                </a:solidFill>
                <a:ea typeface="黑体" pitchFamily="2" charset="-122"/>
              </a:rPr>
              <a:t>（特 异）的方法</a:t>
            </a:r>
            <a:r>
              <a:rPr lang="zh-CN" altLang="en-US" sz="3200" b="1">
                <a:solidFill>
                  <a:schemeClr val="hlink"/>
                </a:solidFill>
                <a:ea typeface="黑体" pitchFamily="2" charset="-122"/>
              </a:rPr>
              <a:t>。</a:t>
            </a:r>
            <a:endParaRPr lang="zh-CN" altLang="en-US">
              <a:solidFill>
                <a:schemeClr val="hlin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857250" y="928688"/>
            <a:ext cx="7715250" cy="1071562"/>
          </a:xfrm>
        </p:spPr>
        <p:txBody>
          <a:bodyPr/>
          <a:lstStyle/>
          <a:p>
            <a:pPr>
              <a:defRPr/>
            </a:pPr>
            <a:r>
              <a:rPr lang="zh-CN" altLang="en-US" sz="3200" dirty="0" smtClean="0"/>
              <a:t>全国结核病防治宣传形象大使彭丽媛</a:t>
            </a:r>
            <a:r>
              <a:rPr lang="en-US" altLang="zh-CN" sz="3200" dirty="0" smtClean="0"/>
              <a:t/>
            </a:r>
            <a:br>
              <a:rPr lang="en-US" altLang="zh-CN" sz="3200" dirty="0" smtClean="0"/>
            </a:br>
            <a:r>
              <a:rPr lang="zh-CN" altLang="en-US" sz="3200" dirty="0" smtClean="0"/>
              <a:t>宣传号召：遏制结核   健康和谐</a:t>
            </a:r>
            <a:endParaRPr lang="zh-CN" altLang="en-US" sz="3200" dirty="0"/>
          </a:p>
        </p:txBody>
      </p:sp>
      <p:pic>
        <p:nvPicPr>
          <p:cNvPr id="15363"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85938" y="2357438"/>
            <a:ext cx="2071687" cy="3286125"/>
          </a:xfrm>
          <a:noFill/>
        </p:spPr>
      </p:pic>
      <p:sp>
        <p:nvSpPr>
          <p:cNvPr id="5" name="标题 1"/>
          <p:cNvSpPr txBox="1">
            <a:spLocks/>
          </p:cNvSpPr>
          <p:nvPr/>
        </p:nvSpPr>
        <p:spPr bwMode="auto">
          <a:xfrm>
            <a:off x="4214813" y="2571750"/>
            <a:ext cx="4357687" cy="1428750"/>
          </a:xfrm>
          <a:prstGeom prst="rect">
            <a:avLst/>
          </a:prstGeom>
          <a:noFill/>
          <a:ln w="9525">
            <a:noFill/>
            <a:miter lim="800000"/>
            <a:headEnd/>
            <a:tailEnd/>
          </a:ln>
          <a:effectLst/>
        </p:spPr>
        <p:txBody>
          <a:bodyPr anchor="ctr"/>
          <a:lstStyle/>
          <a:p>
            <a:pPr algn="ctr" eaLnBrk="0" hangingPunct="0">
              <a:defRPr/>
            </a:pPr>
            <a:endParaRPr lang="zh-CN" altLang="en-US" sz="3200" kern="0" dirty="0">
              <a:solidFill>
                <a:schemeClr val="tx2"/>
              </a:solidFill>
              <a:effectLst>
                <a:outerShdw blurRad="38100" dist="38100" dir="2700000" algn="tl">
                  <a:srgbClr val="000000"/>
                </a:outerShdw>
              </a:effectLst>
              <a:latin typeface="+mj-lt"/>
              <a:ea typeface="+mj-ea"/>
              <a:cs typeface="+mj-cs"/>
            </a:endParaRP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2357438"/>
            <a:ext cx="3929063"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zh-CN" altLang="en-US" sz="4000" b="1" dirty="0" smtClean="0">
                <a:solidFill>
                  <a:schemeClr val="tx1"/>
                </a:solidFill>
                <a:latin typeface="黑体" pitchFamily="2" charset="-122"/>
                <a:ea typeface="黑体" pitchFamily="2" charset="-122"/>
              </a:rPr>
              <a:t>（二）、辅助检查</a:t>
            </a:r>
          </a:p>
        </p:txBody>
      </p:sp>
      <p:sp>
        <p:nvSpPr>
          <p:cNvPr id="33795" name="Rectangle 3"/>
          <p:cNvSpPr>
            <a:spLocks noGrp="1" noChangeArrowheads="1"/>
          </p:cNvSpPr>
          <p:nvPr>
            <p:ph idx="1"/>
          </p:nvPr>
        </p:nvSpPr>
        <p:spPr>
          <a:xfrm>
            <a:off x="838200" y="1981200"/>
            <a:ext cx="7620000" cy="1905000"/>
          </a:xfrm>
        </p:spPr>
        <p:txBody>
          <a:bodyPr/>
          <a:lstStyle/>
          <a:p>
            <a:pPr algn="just" eaLnBrk="1" hangingPunct="1">
              <a:lnSpc>
                <a:spcPct val="90000"/>
              </a:lnSpc>
            </a:pPr>
            <a:r>
              <a:rPr lang="en-US" altLang="zh-CN" sz="2800" b="1" smtClean="0">
                <a:solidFill>
                  <a:srgbClr val="FF9933"/>
                </a:solidFill>
                <a:ea typeface="黑体" pitchFamily="2" charset="-122"/>
              </a:rPr>
              <a:t>1</a:t>
            </a:r>
            <a:r>
              <a:rPr lang="zh-CN" altLang="en-US" sz="2800" b="1" smtClean="0">
                <a:solidFill>
                  <a:srgbClr val="FF9933"/>
                </a:solidFill>
                <a:ea typeface="黑体" pitchFamily="2" charset="-122"/>
              </a:rPr>
              <a:t>、</a:t>
            </a:r>
            <a:r>
              <a:rPr lang="zh-CN" altLang="en-US" sz="2800" b="1" u="sng" smtClean="0">
                <a:solidFill>
                  <a:srgbClr val="FF9933"/>
                </a:solidFill>
                <a:ea typeface="黑体" pitchFamily="2" charset="-122"/>
              </a:rPr>
              <a:t>血常规</a:t>
            </a:r>
            <a:r>
              <a:rPr lang="zh-CN" altLang="en-US" sz="2800" b="1" smtClean="0">
                <a:ea typeface="黑体" pitchFamily="2" charset="-122"/>
              </a:rPr>
              <a:t>：多无异常。血沉加快。</a:t>
            </a:r>
            <a:endParaRPr lang="zh-CN" altLang="en-US" sz="2800" smtClean="0"/>
          </a:p>
          <a:p>
            <a:pPr algn="just" eaLnBrk="1" hangingPunct="1">
              <a:lnSpc>
                <a:spcPct val="90000"/>
              </a:lnSpc>
            </a:pPr>
            <a:r>
              <a:rPr lang="zh-CN" altLang="en-US" sz="2800" b="1" smtClean="0">
                <a:solidFill>
                  <a:srgbClr val="FF9933"/>
                </a:solidFill>
                <a:ea typeface="黑体" pitchFamily="2" charset="-122"/>
              </a:rPr>
              <a:t>                          </a:t>
            </a:r>
          </a:p>
          <a:p>
            <a:pPr algn="just" eaLnBrk="1" hangingPunct="1">
              <a:lnSpc>
                <a:spcPct val="90000"/>
              </a:lnSpc>
            </a:pPr>
            <a:r>
              <a:rPr lang="zh-CN" altLang="en-US" sz="2800" b="1" smtClean="0">
                <a:solidFill>
                  <a:srgbClr val="FF9933"/>
                </a:solidFill>
                <a:ea typeface="黑体" pitchFamily="2" charset="-122"/>
              </a:rPr>
              <a:t>                            </a:t>
            </a:r>
            <a:r>
              <a:rPr lang="en-US" altLang="zh-CN" b="1" smtClean="0">
                <a:solidFill>
                  <a:srgbClr val="FF9933"/>
                </a:solidFill>
                <a:ea typeface="黑体" pitchFamily="2" charset="-122"/>
              </a:rPr>
              <a:t>2</a:t>
            </a:r>
            <a:r>
              <a:rPr lang="zh-CN" altLang="en-US" b="1" smtClean="0">
                <a:solidFill>
                  <a:srgbClr val="FF9933"/>
                </a:solidFill>
                <a:ea typeface="黑体" pitchFamily="2" charset="-122"/>
              </a:rPr>
              <a:t>、</a:t>
            </a:r>
            <a:r>
              <a:rPr lang="zh-CN" altLang="en-US" b="1" u="sng" smtClean="0">
                <a:solidFill>
                  <a:srgbClr val="FF9933"/>
                </a:solidFill>
                <a:ea typeface="黑体" pitchFamily="2" charset="-122"/>
              </a:rPr>
              <a:t>痰结核菌检查</a:t>
            </a:r>
            <a:r>
              <a:rPr lang="zh-CN" altLang="en-US" b="1" smtClean="0">
                <a:ea typeface="黑体" pitchFamily="2" charset="-122"/>
              </a:rPr>
              <a:t>：</a:t>
            </a:r>
          </a:p>
          <a:p>
            <a:pPr algn="just" eaLnBrk="1" hangingPunct="1">
              <a:lnSpc>
                <a:spcPct val="90000"/>
              </a:lnSpc>
            </a:pPr>
            <a:r>
              <a:rPr lang="zh-CN" altLang="en-US" sz="2800" b="1" smtClean="0">
                <a:ea typeface="黑体" pitchFamily="2" charset="-122"/>
              </a:rPr>
              <a:t>                                     </a:t>
            </a:r>
            <a:endParaRPr lang="zh-CN" altLang="en-US" sz="2800" smtClean="0"/>
          </a:p>
          <a:p>
            <a:pPr eaLnBrk="1" hangingPunct="1">
              <a:lnSpc>
                <a:spcPct val="90000"/>
              </a:lnSpc>
            </a:pPr>
            <a:endParaRPr lang="en-US" altLang="zh-CN" sz="2400" smtClean="0"/>
          </a:p>
        </p:txBody>
      </p:sp>
      <p:sp>
        <p:nvSpPr>
          <p:cNvPr id="33796" name="Oval 5"/>
          <p:cNvSpPr>
            <a:spLocks noChangeArrowheads="1"/>
          </p:cNvSpPr>
          <p:nvPr/>
        </p:nvSpPr>
        <p:spPr bwMode="auto">
          <a:xfrm>
            <a:off x="3352800" y="4038600"/>
            <a:ext cx="5410200" cy="1752600"/>
          </a:xfrm>
          <a:prstGeom prst="ellipse">
            <a:avLst/>
          </a:prstGeom>
          <a:solidFill>
            <a:srgbClr val="CCFFFF"/>
          </a:solidFill>
          <a:ln w="9525">
            <a:solidFill>
              <a:schemeClr val="tx1"/>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3200" b="1" u="sng">
                <a:ea typeface="黑体" pitchFamily="2" charset="-122"/>
              </a:rPr>
              <a:t>  </a:t>
            </a:r>
            <a:r>
              <a:rPr lang="zh-CN" altLang="en-US" sz="3200" b="1" u="sng">
                <a:solidFill>
                  <a:schemeClr val="hlink"/>
                </a:solidFill>
                <a:ea typeface="黑体" pitchFamily="2" charset="-122"/>
              </a:rPr>
              <a:t>是确诊肺结核最可靠</a:t>
            </a:r>
          </a:p>
          <a:p>
            <a:pPr algn="ctr" eaLnBrk="1" hangingPunct="1"/>
            <a:r>
              <a:rPr lang="zh-CN" altLang="en-US" sz="3200" b="1" u="sng">
                <a:solidFill>
                  <a:schemeClr val="hlink"/>
                </a:solidFill>
                <a:ea typeface="黑体" pitchFamily="2" charset="-122"/>
              </a:rPr>
              <a:t>（特 异）的方法</a:t>
            </a:r>
            <a:r>
              <a:rPr lang="zh-CN" altLang="en-US" sz="3200" b="1">
                <a:solidFill>
                  <a:schemeClr val="hlink"/>
                </a:solidFill>
                <a:ea typeface="黑体" pitchFamily="2" charset="-122"/>
              </a:rPr>
              <a:t>。</a:t>
            </a:r>
            <a:endParaRPr lang="zh-CN" altLang="en-US">
              <a:solidFill>
                <a:schemeClr val="hlin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685800" y="1143000"/>
            <a:ext cx="7772400" cy="4953000"/>
          </a:xfrm>
        </p:spPr>
        <p:txBody>
          <a:bodyPr/>
          <a:lstStyle/>
          <a:p>
            <a:pPr eaLnBrk="1" hangingPunct="1">
              <a:lnSpc>
                <a:spcPts val="5600"/>
              </a:lnSpc>
            </a:pPr>
            <a:r>
              <a:rPr lang="en-US" altLang="zh-CN" b="1" smtClean="0">
                <a:solidFill>
                  <a:srgbClr val="FF9933"/>
                </a:solidFill>
                <a:ea typeface="黑体" pitchFamily="2" charset="-122"/>
              </a:rPr>
              <a:t>3</a:t>
            </a:r>
            <a:r>
              <a:rPr lang="zh-CN" altLang="en-US" b="1" smtClean="0">
                <a:solidFill>
                  <a:srgbClr val="FF9933"/>
                </a:solidFill>
                <a:ea typeface="黑体" pitchFamily="2" charset="-122"/>
              </a:rPr>
              <a:t>、</a:t>
            </a:r>
            <a:r>
              <a:rPr lang="zh-CN" altLang="en-US" b="1" u="sng" smtClean="0">
                <a:solidFill>
                  <a:srgbClr val="FF9933"/>
                </a:solidFill>
                <a:ea typeface="黑体" pitchFamily="2" charset="-122"/>
              </a:rPr>
              <a:t>胸部</a:t>
            </a:r>
            <a:r>
              <a:rPr lang="en-US" altLang="zh-CN" b="1" u="sng" smtClean="0">
                <a:solidFill>
                  <a:srgbClr val="FF9933"/>
                </a:solidFill>
                <a:ea typeface="黑体" pitchFamily="2" charset="-122"/>
              </a:rPr>
              <a:t>X</a:t>
            </a:r>
            <a:r>
              <a:rPr lang="zh-CN" altLang="en-US" b="1" u="sng" smtClean="0">
                <a:solidFill>
                  <a:srgbClr val="FF9933"/>
                </a:solidFill>
                <a:ea typeface="黑体" pitchFamily="2" charset="-122"/>
              </a:rPr>
              <a:t>线检查</a:t>
            </a:r>
            <a:r>
              <a:rPr lang="zh-CN" altLang="en-US" b="1" smtClean="0">
                <a:ea typeface="黑体" pitchFamily="2" charset="-122"/>
              </a:rPr>
              <a:t>：</a:t>
            </a:r>
            <a:r>
              <a:rPr lang="zh-CN" altLang="en-US" b="1" u="sng" smtClean="0">
                <a:ea typeface="黑体" pitchFamily="2" charset="-122"/>
              </a:rPr>
              <a:t>是早期诊断肺结核的重要方法</a:t>
            </a:r>
            <a:r>
              <a:rPr lang="zh-CN" altLang="en-US" b="1" smtClean="0">
                <a:ea typeface="黑体" pitchFamily="2" charset="-122"/>
              </a:rPr>
              <a:t>。对确定病变部位、范围、性质、了解其演变及选择治疗方法具有重要价值。</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09600"/>
            <a:ext cx="7772400" cy="838200"/>
          </a:xfrm>
        </p:spPr>
        <p:txBody>
          <a:bodyPr/>
          <a:lstStyle/>
          <a:p>
            <a:pPr algn="l" eaLnBrk="1" hangingPunct="1">
              <a:defRPr/>
            </a:pPr>
            <a:r>
              <a:rPr lang="en-US" altLang="zh-CN" sz="3600" b="1" smtClean="0">
                <a:solidFill>
                  <a:srgbClr val="FF9933"/>
                </a:solidFill>
                <a:ea typeface="黑体" pitchFamily="2" charset="-122"/>
              </a:rPr>
              <a:t>4</a:t>
            </a:r>
            <a:r>
              <a:rPr lang="zh-CN" altLang="en-US" sz="3600" b="1" smtClean="0">
                <a:solidFill>
                  <a:srgbClr val="FF9933"/>
                </a:solidFill>
                <a:ea typeface="黑体" pitchFamily="2" charset="-122"/>
              </a:rPr>
              <a:t>、结核菌素（结素）试验</a:t>
            </a:r>
          </a:p>
        </p:txBody>
      </p:sp>
      <p:sp>
        <p:nvSpPr>
          <p:cNvPr id="35842" name="Rectangle 3"/>
          <p:cNvSpPr>
            <a:spLocks noGrp="1" noChangeArrowheads="1"/>
          </p:cNvSpPr>
          <p:nvPr>
            <p:ph idx="1"/>
          </p:nvPr>
        </p:nvSpPr>
        <p:spPr>
          <a:xfrm>
            <a:off x="228600" y="1524000"/>
            <a:ext cx="8686800" cy="5029200"/>
          </a:xfrm>
        </p:spPr>
        <p:txBody>
          <a:bodyPr/>
          <a:lstStyle/>
          <a:p>
            <a:pPr algn="just" eaLnBrk="1" hangingPunct="1">
              <a:buFont typeface="Wingdings" pitchFamily="2" charset="2"/>
              <a:buNone/>
            </a:pPr>
            <a:r>
              <a:rPr lang="en-US" altLang="zh-CN" sz="2800" b="1" smtClean="0">
                <a:solidFill>
                  <a:srgbClr val="FF9933"/>
                </a:solidFill>
                <a:ea typeface="黑体" pitchFamily="2" charset="-122"/>
              </a:rPr>
              <a:t>    ———</a:t>
            </a:r>
            <a:r>
              <a:rPr lang="zh-CN" altLang="en-US" sz="2800" b="1" smtClean="0">
                <a:solidFill>
                  <a:srgbClr val="FF9933"/>
                </a:solidFill>
                <a:ea typeface="黑体" pitchFamily="2" charset="-122"/>
              </a:rPr>
              <a:t>采用旧结素（</a:t>
            </a:r>
            <a:r>
              <a:rPr lang="en-US" altLang="zh-CN" sz="2800" b="1" smtClean="0">
                <a:solidFill>
                  <a:srgbClr val="FF9933"/>
                </a:solidFill>
                <a:ea typeface="黑体" pitchFamily="2" charset="-122"/>
              </a:rPr>
              <a:t>OT</a:t>
            </a:r>
            <a:r>
              <a:rPr lang="zh-CN" altLang="en-US" sz="2800" b="1" smtClean="0">
                <a:solidFill>
                  <a:srgbClr val="FF9933"/>
                </a:solidFill>
                <a:ea typeface="黑体" pitchFamily="2" charset="-122"/>
              </a:rPr>
              <a:t>）或纯结素（</a:t>
            </a:r>
            <a:r>
              <a:rPr lang="en-US" altLang="zh-CN" sz="2800" b="1" smtClean="0">
                <a:solidFill>
                  <a:srgbClr val="FF9933"/>
                </a:solidFill>
                <a:ea typeface="黑体" pitchFamily="2" charset="-122"/>
              </a:rPr>
              <a:t>PPD</a:t>
            </a:r>
            <a:r>
              <a:rPr lang="zh-CN" altLang="en-US" sz="2800" b="1" smtClean="0">
                <a:solidFill>
                  <a:srgbClr val="FF9933"/>
                </a:solidFill>
                <a:ea typeface="黑体" pitchFamily="2" charset="-122"/>
              </a:rPr>
              <a:t>）试验。</a:t>
            </a:r>
          </a:p>
          <a:p>
            <a:pPr algn="just" eaLnBrk="1" hangingPunct="1">
              <a:buFont typeface="Wingdings" pitchFamily="2" charset="2"/>
              <a:buChar char="v"/>
            </a:pPr>
            <a:r>
              <a:rPr lang="en-US" altLang="zh-CN" b="1" smtClean="0">
                <a:solidFill>
                  <a:schemeClr val="hlink"/>
                </a:solidFill>
                <a:latin typeface="宋体" pitchFamily="2" charset="-122"/>
              </a:rPr>
              <a:t>【</a:t>
            </a:r>
            <a:r>
              <a:rPr lang="zh-CN" altLang="en-US" b="1" smtClean="0">
                <a:solidFill>
                  <a:schemeClr val="hlink"/>
                </a:solidFill>
                <a:ea typeface="黑体" pitchFamily="2" charset="-122"/>
              </a:rPr>
              <a:t>意义</a:t>
            </a:r>
            <a:r>
              <a:rPr lang="en-US" altLang="zh-CN" b="1" smtClean="0">
                <a:solidFill>
                  <a:schemeClr val="hlink"/>
                </a:solidFill>
                <a:latin typeface="宋体" pitchFamily="2" charset="-122"/>
              </a:rPr>
              <a:t>】</a:t>
            </a:r>
            <a:r>
              <a:rPr lang="zh-CN" altLang="en-US" sz="2800" b="1" smtClean="0">
                <a:ea typeface="黑体" pitchFamily="2" charset="-122"/>
              </a:rPr>
              <a:t>：</a:t>
            </a:r>
            <a:r>
              <a:rPr lang="zh-CN" altLang="en-US" sz="2800" b="1" u="sng" smtClean="0">
                <a:ea typeface="黑体" pitchFamily="2" charset="-122"/>
              </a:rPr>
              <a:t>测定人体是否感染过结核菌</a:t>
            </a:r>
            <a:r>
              <a:rPr lang="zh-CN" altLang="en-US" sz="2800" b="1" smtClean="0">
                <a:ea typeface="黑体" pitchFamily="2" charset="-122"/>
              </a:rPr>
              <a:t>。</a:t>
            </a:r>
            <a:endParaRPr lang="zh-CN" altLang="en-US" sz="2800" smtClean="0"/>
          </a:p>
          <a:p>
            <a:pPr algn="just" eaLnBrk="1" hangingPunct="1">
              <a:buFont typeface="Wingdings" pitchFamily="2" charset="2"/>
              <a:buChar char="v"/>
            </a:pPr>
            <a:r>
              <a:rPr lang="en-US" altLang="zh-CN" b="1" smtClean="0">
                <a:solidFill>
                  <a:schemeClr val="hlink"/>
                </a:solidFill>
                <a:latin typeface="宋体" pitchFamily="2" charset="-122"/>
              </a:rPr>
              <a:t>【</a:t>
            </a:r>
            <a:r>
              <a:rPr lang="zh-CN" altLang="en-US" b="1" smtClean="0">
                <a:solidFill>
                  <a:schemeClr val="hlink"/>
                </a:solidFill>
                <a:ea typeface="黑体" pitchFamily="2" charset="-122"/>
              </a:rPr>
              <a:t>方法</a:t>
            </a:r>
            <a:r>
              <a:rPr lang="en-US" altLang="zh-CN" b="1" smtClean="0">
                <a:solidFill>
                  <a:schemeClr val="hlink"/>
                </a:solidFill>
                <a:latin typeface="宋体" pitchFamily="2" charset="-122"/>
              </a:rPr>
              <a:t>】</a:t>
            </a:r>
            <a:r>
              <a:rPr lang="zh-CN" altLang="en-US" sz="2800" b="1" smtClean="0">
                <a:ea typeface="黑体" pitchFamily="2" charset="-122"/>
              </a:rPr>
              <a:t>：</a:t>
            </a:r>
          </a:p>
          <a:p>
            <a:pPr algn="just" eaLnBrk="1" hangingPunct="1">
              <a:buFont typeface="Wingdings" pitchFamily="2" charset="2"/>
              <a:buNone/>
            </a:pPr>
            <a:r>
              <a:rPr lang="zh-CN" altLang="en-US" sz="2800" b="1" smtClean="0">
                <a:ea typeface="黑体" pitchFamily="2" charset="-122"/>
              </a:rPr>
              <a:t>                </a:t>
            </a:r>
            <a:r>
              <a:rPr lang="zh-CN" altLang="en-US" sz="2800" b="1" u="sng" smtClean="0">
                <a:ea typeface="黑体" pitchFamily="2" charset="-122"/>
              </a:rPr>
              <a:t>经</a:t>
            </a:r>
            <a:r>
              <a:rPr lang="en-US" altLang="zh-CN" sz="2800" b="1" u="sng" smtClean="0">
                <a:ea typeface="黑体" pitchFamily="2" charset="-122"/>
              </a:rPr>
              <a:t>48</a:t>
            </a:r>
            <a:r>
              <a:rPr lang="zh-CN" altLang="en-US" sz="2800" b="1" u="sng" smtClean="0">
                <a:ea typeface="黑体" pitchFamily="2" charset="-122"/>
              </a:rPr>
              <a:t>～</a:t>
            </a:r>
            <a:r>
              <a:rPr lang="en-US" altLang="zh-CN" sz="2800" b="1" u="sng" smtClean="0">
                <a:ea typeface="黑体" pitchFamily="2" charset="-122"/>
              </a:rPr>
              <a:t>72 h</a:t>
            </a:r>
            <a:r>
              <a:rPr lang="zh-CN" altLang="en-US" sz="2800" b="1" u="sng" smtClean="0">
                <a:ea typeface="黑体" pitchFamily="2" charset="-122"/>
              </a:rPr>
              <a:t>观察局部反应</a:t>
            </a:r>
            <a:r>
              <a:rPr lang="en-US" altLang="zh-CN" sz="2800" b="1" u="sng" smtClean="0">
                <a:ea typeface="黑体" pitchFamily="2" charset="-122"/>
              </a:rPr>
              <a:t>——</a:t>
            </a:r>
            <a:r>
              <a:rPr lang="zh-CN" altLang="en-US" sz="2800" b="1" u="sng" smtClean="0">
                <a:ea typeface="黑体" pitchFamily="2" charset="-122"/>
              </a:rPr>
              <a:t>皮肤硬结直径</a:t>
            </a:r>
            <a:r>
              <a:rPr lang="zh-CN" altLang="en-US" sz="2800" b="1" smtClean="0">
                <a:ea typeface="黑体" pitchFamily="2" charset="-122"/>
              </a:rPr>
              <a:t>。</a:t>
            </a:r>
            <a:endParaRPr lang="zh-CN" altLang="en-US" sz="2800" smtClean="0"/>
          </a:p>
          <a:p>
            <a:pPr algn="just" eaLnBrk="1" hangingPunct="1">
              <a:buFont typeface="Wingdings" pitchFamily="2" charset="2"/>
              <a:buChar char="v"/>
            </a:pPr>
            <a:r>
              <a:rPr lang="en-US" altLang="zh-CN" b="1" smtClean="0">
                <a:solidFill>
                  <a:schemeClr val="hlink"/>
                </a:solidFill>
                <a:latin typeface="宋体" pitchFamily="2" charset="-122"/>
              </a:rPr>
              <a:t>【</a:t>
            </a:r>
            <a:r>
              <a:rPr lang="zh-CN" altLang="en-US" b="1" smtClean="0">
                <a:solidFill>
                  <a:schemeClr val="hlink"/>
                </a:solidFill>
                <a:ea typeface="黑体" pitchFamily="2" charset="-122"/>
              </a:rPr>
              <a:t>结果判定</a:t>
            </a:r>
            <a:r>
              <a:rPr lang="en-US" altLang="zh-CN" b="1" smtClean="0">
                <a:solidFill>
                  <a:schemeClr val="hlink"/>
                </a:solidFill>
                <a:latin typeface="宋体" pitchFamily="2" charset="-122"/>
              </a:rPr>
              <a:t>】</a:t>
            </a:r>
            <a:r>
              <a:rPr lang="en-US" altLang="zh-CN" b="1" smtClean="0">
                <a:solidFill>
                  <a:schemeClr val="hlink"/>
                </a:solidFill>
                <a:ea typeface="黑体" pitchFamily="2" charset="-122"/>
              </a:rPr>
              <a:t> </a:t>
            </a:r>
            <a:r>
              <a:rPr lang="zh-CN" altLang="en-US" b="1" smtClean="0">
                <a:ea typeface="黑体" pitchFamily="2" charset="-122"/>
              </a:rPr>
              <a:t>：</a:t>
            </a:r>
            <a:endParaRPr lang="zh-CN" altLang="en-US" smtClean="0"/>
          </a:p>
          <a:p>
            <a:pPr algn="just" eaLnBrk="1" hangingPunct="1"/>
            <a:r>
              <a:rPr lang="zh-CN" altLang="en-US" sz="2800" b="1" smtClean="0">
                <a:ea typeface="黑体" pitchFamily="2" charset="-122"/>
              </a:rPr>
              <a:t>         硬结直径 ≤</a:t>
            </a:r>
            <a:r>
              <a:rPr lang="en-US" altLang="zh-CN" sz="2800" b="1" smtClean="0">
                <a:ea typeface="黑体" pitchFamily="2" charset="-122"/>
              </a:rPr>
              <a:t>5 mm</a:t>
            </a:r>
            <a:r>
              <a:rPr lang="zh-CN" altLang="en-US" sz="2800" b="1" smtClean="0">
                <a:ea typeface="黑体" pitchFamily="2" charset="-122"/>
              </a:rPr>
              <a:t>（</a:t>
            </a:r>
            <a:r>
              <a:rPr lang="en-US" altLang="zh-CN" sz="2800" b="1" smtClean="0">
                <a:ea typeface="黑体" pitchFamily="2" charset="-122"/>
              </a:rPr>
              <a:t>—</a:t>
            </a:r>
            <a:r>
              <a:rPr lang="zh-CN" altLang="en-US" sz="2800" b="1" smtClean="0">
                <a:ea typeface="黑体" pitchFamily="2" charset="-122"/>
              </a:rPr>
              <a:t>）；</a:t>
            </a:r>
          </a:p>
          <a:p>
            <a:pPr algn="just" eaLnBrk="1" hangingPunct="1"/>
            <a:r>
              <a:rPr lang="zh-CN" altLang="en-US" sz="2800" b="1" smtClean="0">
                <a:ea typeface="黑体" pitchFamily="2" charset="-122"/>
              </a:rPr>
              <a:t>         硬结直径 </a:t>
            </a:r>
            <a:r>
              <a:rPr lang="en-US" altLang="zh-CN" sz="2800" b="1" smtClean="0">
                <a:ea typeface="黑体" pitchFamily="2" charset="-122"/>
              </a:rPr>
              <a:t>= 5</a:t>
            </a:r>
            <a:r>
              <a:rPr lang="zh-CN" altLang="en-US" sz="2800" b="1" smtClean="0">
                <a:ea typeface="黑体" pitchFamily="2" charset="-122"/>
              </a:rPr>
              <a:t>～</a:t>
            </a:r>
            <a:r>
              <a:rPr lang="en-US" altLang="zh-CN" sz="2800" b="1" smtClean="0">
                <a:ea typeface="黑体" pitchFamily="2" charset="-122"/>
              </a:rPr>
              <a:t>9 mm</a:t>
            </a:r>
            <a:r>
              <a:rPr lang="zh-CN" altLang="en-US" sz="2800" b="1" smtClean="0">
                <a:ea typeface="黑体" pitchFamily="2" charset="-122"/>
              </a:rPr>
              <a:t>（</a:t>
            </a:r>
            <a:r>
              <a:rPr lang="en-US" altLang="zh-CN" sz="2800" b="1" smtClean="0">
                <a:ea typeface="黑体" pitchFamily="2" charset="-122"/>
              </a:rPr>
              <a:t>+</a:t>
            </a:r>
            <a:r>
              <a:rPr lang="zh-CN" altLang="en-US" sz="2800" b="1" smtClean="0">
                <a:ea typeface="黑体" pitchFamily="2" charset="-122"/>
              </a:rPr>
              <a:t>）</a:t>
            </a:r>
            <a:endParaRPr lang="zh-CN" altLang="en-US" sz="2800" smtClean="0"/>
          </a:p>
          <a:p>
            <a:pPr algn="just" eaLnBrk="1" hangingPunct="1"/>
            <a:r>
              <a:rPr lang="zh-CN" altLang="en-US" sz="2800" b="1" smtClean="0">
                <a:ea typeface="黑体" pitchFamily="2" charset="-122"/>
              </a:rPr>
              <a:t>         硬结直径 </a:t>
            </a:r>
            <a:r>
              <a:rPr lang="en-US" altLang="zh-CN" sz="2800" b="1" smtClean="0">
                <a:ea typeface="黑体" pitchFamily="2" charset="-122"/>
              </a:rPr>
              <a:t>= 10</a:t>
            </a:r>
            <a:r>
              <a:rPr lang="zh-CN" altLang="en-US" sz="2800" b="1" smtClean="0">
                <a:ea typeface="黑体" pitchFamily="2" charset="-122"/>
              </a:rPr>
              <a:t>～</a:t>
            </a:r>
            <a:r>
              <a:rPr lang="en-US" altLang="zh-CN" sz="2800" b="1" smtClean="0">
                <a:ea typeface="黑体" pitchFamily="2" charset="-122"/>
              </a:rPr>
              <a:t>19 mm</a:t>
            </a:r>
            <a:r>
              <a:rPr lang="zh-CN" altLang="en-US" sz="2800" b="1" smtClean="0">
                <a:ea typeface="黑体" pitchFamily="2" charset="-122"/>
              </a:rPr>
              <a:t>（</a:t>
            </a:r>
            <a:r>
              <a:rPr lang="en-US" altLang="zh-CN" sz="2800" b="1" smtClean="0">
                <a:ea typeface="黑体" pitchFamily="2" charset="-122"/>
              </a:rPr>
              <a:t>++</a:t>
            </a:r>
            <a:r>
              <a:rPr lang="zh-CN" altLang="en-US" sz="2800" b="1" smtClean="0">
                <a:ea typeface="黑体" pitchFamily="2" charset="-122"/>
              </a:rPr>
              <a:t>）</a:t>
            </a:r>
            <a:endParaRPr lang="zh-CN" altLang="en-US" sz="2800" smtClean="0"/>
          </a:p>
          <a:p>
            <a:pPr eaLnBrk="1" hangingPunct="1"/>
            <a:r>
              <a:rPr lang="zh-CN" altLang="en-US" sz="2800" b="1" smtClean="0">
                <a:ea typeface="黑体" pitchFamily="2" charset="-122"/>
              </a:rPr>
              <a:t>         硬结直径 </a:t>
            </a:r>
            <a:r>
              <a:rPr lang="en-US" altLang="zh-CN" sz="2800" b="1" smtClean="0">
                <a:ea typeface="黑体" pitchFamily="2" charset="-122"/>
              </a:rPr>
              <a:t>&gt; 20 mm </a:t>
            </a:r>
            <a:r>
              <a:rPr lang="zh-CN" altLang="en-US" sz="2800" b="1" smtClean="0">
                <a:ea typeface="黑体" pitchFamily="2" charset="-122"/>
              </a:rPr>
              <a:t>或局部水泡、坏死（</a:t>
            </a:r>
            <a:r>
              <a:rPr lang="en-US" altLang="zh-CN" sz="2800" b="1" smtClean="0">
                <a:ea typeface="黑体" pitchFamily="2" charset="-122"/>
              </a:rPr>
              <a:t>+++</a:t>
            </a:r>
            <a:r>
              <a:rPr lang="zh-CN" altLang="en-US" sz="2800" b="1" smtClean="0">
                <a:ea typeface="黑体" pitchFamily="2" charset="-122"/>
              </a:rPr>
              <a:t>）。</a:t>
            </a:r>
            <a:r>
              <a:rPr lang="zh-CN" altLang="en-US" sz="2800" smtClean="0"/>
              <a:t> </a:t>
            </a:r>
            <a:r>
              <a:rPr lang="zh-CN" altLang="en-US" sz="2800" b="1" smtClean="0">
                <a:ea typeface="黑体" pitchFamily="2" charset="-122"/>
              </a:rPr>
              <a:t>                                                        </a:t>
            </a:r>
          </a:p>
        </p:txBody>
      </p:sp>
      <p:sp>
        <p:nvSpPr>
          <p:cNvPr id="35844" name="AutoShape 4"/>
          <p:cNvSpPr>
            <a:spLocks/>
          </p:cNvSpPr>
          <p:nvPr/>
        </p:nvSpPr>
        <p:spPr bwMode="auto">
          <a:xfrm>
            <a:off x="1066800" y="4419600"/>
            <a:ext cx="304800" cy="1828800"/>
          </a:xfrm>
          <a:prstGeom prst="leftBrace">
            <a:avLst>
              <a:gd name="adj1" fmla="val 50000"/>
              <a:gd name="adj2" fmla="val 50000"/>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834" name="Rectangle 2"/>
          <p:cNvSpPr>
            <a:spLocks noGrp="1" noChangeArrowheads="1"/>
          </p:cNvSpPr>
          <p:nvPr>
            <p:ph type="title" sz="quarter"/>
          </p:nvPr>
        </p:nvSpPr>
        <p:spPr>
          <a:xfrm>
            <a:off x="1150938" y="617538"/>
            <a:ext cx="7793037" cy="866775"/>
          </a:xfrm>
        </p:spPr>
        <p:txBody>
          <a:bodyPr/>
          <a:lstStyle/>
          <a:p>
            <a:pPr eaLnBrk="1" hangingPunct="1">
              <a:defRPr/>
            </a:pPr>
            <a:r>
              <a:rPr lang="en-US" altLang="zh-CN" sz="3600" b="1" dirty="0" smtClean="0">
                <a:latin typeface="楷体_GB2312" pitchFamily="49" charset="-122"/>
                <a:ea typeface="楷体_GB2312" pitchFamily="49" charset="-122"/>
              </a:rPr>
              <a:t>PPD</a:t>
            </a:r>
            <a:r>
              <a:rPr lang="zh-CN" altLang="en-US" sz="3600" b="1" dirty="0" smtClean="0">
                <a:latin typeface="楷体_GB2312" pitchFamily="49" charset="-122"/>
                <a:ea typeface="楷体_GB2312" pitchFamily="49" charset="-122"/>
              </a:rPr>
              <a:t>皮试图片</a:t>
            </a:r>
          </a:p>
        </p:txBody>
      </p:sp>
      <p:pic>
        <p:nvPicPr>
          <p:cNvPr id="36867" name="Picture 8" descr="照片 114"/>
          <p:cNvPicPr>
            <a:picLocks noGrp="1" noChangeAspect="1" noChangeArrowheads="1"/>
          </p:cNvPicPr>
          <p:nvPr>
            <p:ph sz="quarter" idx="1"/>
          </p:nvPr>
        </p:nvPicPr>
        <p:blipFill>
          <a:blip r:embed="rId2">
            <a:lum contrast="12000"/>
            <a:extLst>
              <a:ext uri="{28A0092B-C50C-407E-A947-70E740481C1C}">
                <a14:useLocalDpi xmlns:a14="http://schemas.microsoft.com/office/drawing/2010/main" val="0"/>
              </a:ext>
            </a:extLst>
          </a:blip>
          <a:srcRect/>
          <a:stretch>
            <a:fillRect/>
          </a:stretch>
        </p:blipFill>
        <p:spPr>
          <a:xfrm>
            <a:off x="1187450" y="1628775"/>
            <a:ext cx="2930525" cy="2197100"/>
          </a:xfrm>
          <a:noFill/>
        </p:spPr>
      </p:pic>
      <p:pic>
        <p:nvPicPr>
          <p:cNvPr id="36868" name="Picture 9" descr="照片 11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80063" y="1557338"/>
            <a:ext cx="2952750" cy="2197100"/>
          </a:xfrm>
          <a:noFill/>
        </p:spPr>
      </p:pic>
      <p:pic>
        <p:nvPicPr>
          <p:cNvPr id="36869" name="Picture 10" descr="照片 11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116013" y="4149725"/>
            <a:ext cx="3001962" cy="1981200"/>
          </a:xfrm>
          <a:noFill/>
        </p:spPr>
      </p:pic>
      <p:pic>
        <p:nvPicPr>
          <p:cNvPr id="36870" name="Picture 11" descr="照片 117"/>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580063" y="4149725"/>
            <a:ext cx="3024187" cy="1981200"/>
          </a:xfrm>
          <a:noFill/>
        </p:spPr>
      </p:pic>
      <p:sp>
        <p:nvSpPr>
          <p:cNvPr id="36871" name="Text Box 12"/>
          <p:cNvSpPr txBox="1">
            <a:spLocks noChangeArrowheads="1"/>
          </p:cNvSpPr>
          <p:nvPr/>
        </p:nvSpPr>
        <p:spPr bwMode="auto">
          <a:xfrm>
            <a:off x="1476375" y="3789363"/>
            <a:ext cx="263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b="1">
                <a:solidFill>
                  <a:schemeClr val="tx2"/>
                </a:solidFill>
                <a:latin typeface="楷体_GB2312" pitchFamily="49" charset="-122"/>
                <a:ea typeface="楷体_GB2312" pitchFamily="49" charset="-122"/>
              </a:rPr>
              <a:t>PPD</a:t>
            </a:r>
            <a:r>
              <a:rPr lang="zh-CN" altLang="en-US" sz="2000" b="1">
                <a:solidFill>
                  <a:schemeClr val="tx2"/>
                </a:solidFill>
                <a:latin typeface="楷体_GB2312" pitchFamily="49" charset="-122"/>
                <a:ea typeface="楷体_GB2312" pitchFamily="49" charset="-122"/>
              </a:rPr>
              <a:t>强阳性（起水泡）</a:t>
            </a:r>
          </a:p>
        </p:txBody>
      </p:sp>
      <p:sp>
        <p:nvSpPr>
          <p:cNvPr id="36872" name="Text Box 14"/>
          <p:cNvSpPr txBox="1">
            <a:spLocks noChangeArrowheads="1"/>
          </p:cNvSpPr>
          <p:nvPr/>
        </p:nvSpPr>
        <p:spPr bwMode="auto">
          <a:xfrm>
            <a:off x="5580063" y="3716338"/>
            <a:ext cx="263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b="1">
                <a:solidFill>
                  <a:schemeClr val="tx2"/>
                </a:solidFill>
                <a:latin typeface="楷体_GB2312" pitchFamily="49" charset="-122"/>
                <a:ea typeface="楷体_GB2312" pitchFamily="49" charset="-122"/>
              </a:rPr>
              <a:t>PPD</a:t>
            </a:r>
            <a:r>
              <a:rPr lang="zh-CN" altLang="en-US" sz="2000" b="1">
                <a:solidFill>
                  <a:schemeClr val="tx2"/>
                </a:solidFill>
                <a:latin typeface="楷体_GB2312" pitchFamily="49" charset="-122"/>
                <a:ea typeface="楷体_GB2312" pitchFamily="49" charset="-122"/>
              </a:rPr>
              <a:t>强阳性（起水泡</a:t>
            </a:r>
            <a:r>
              <a:rPr lang="zh-CN" altLang="en-US" sz="2000" b="1">
                <a:solidFill>
                  <a:schemeClr val="tx2"/>
                </a:solidFill>
              </a:rPr>
              <a:t>）</a:t>
            </a:r>
          </a:p>
        </p:txBody>
      </p:sp>
      <p:sp>
        <p:nvSpPr>
          <p:cNvPr id="36873" name="Text Box 15"/>
          <p:cNvSpPr txBox="1">
            <a:spLocks noChangeArrowheads="1"/>
          </p:cNvSpPr>
          <p:nvPr/>
        </p:nvSpPr>
        <p:spPr bwMode="auto">
          <a:xfrm>
            <a:off x="1187450" y="6165850"/>
            <a:ext cx="3154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b="1">
                <a:solidFill>
                  <a:schemeClr val="tx2"/>
                </a:solidFill>
                <a:latin typeface="楷体_GB2312" pitchFamily="49" charset="-122"/>
                <a:ea typeface="楷体_GB2312" pitchFamily="49" charset="-122"/>
              </a:rPr>
              <a:t>PPD</a:t>
            </a:r>
            <a:r>
              <a:rPr lang="zh-CN" altLang="en-US" sz="2000" b="1">
                <a:solidFill>
                  <a:schemeClr val="tx2"/>
                </a:solidFill>
                <a:latin typeface="楷体_GB2312" pitchFamily="49" charset="-122"/>
                <a:ea typeface="楷体_GB2312" pitchFamily="49" charset="-122"/>
              </a:rPr>
              <a:t>疑似强阳性（起水泡）</a:t>
            </a:r>
          </a:p>
        </p:txBody>
      </p:sp>
      <p:sp>
        <p:nvSpPr>
          <p:cNvPr id="36874" name="Text Box 16"/>
          <p:cNvSpPr txBox="1">
            <a:spLocks noChangeArrowheads="1"/>
          </p:cNvSpPr>
          <p:nvPr/>
        </p:nvSpPr>
        <p:spPr bwMode="auto">
          <a:xfrm>
            <a:off x="5435600" y="6165850"/>
            <a:ext cx="3154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b="1">
                <a:solidFill>
                  <a:schemeClr val="tx2"/>
                </a:solidFill>
                <a:latin typeface="楷体_GB2312" pitchFamily="49" charset="-122"/>
                <a:ea typeface="楷体_GB2312" pitchFamily="49" charset="-122"/>
              </a:rPr>
              <a:t>PPD</a:t>
            </a:r>
            <a:r>
              <a:rPr lang="zh-CN" altLang="en-US" sz="2000" b="1">
                <a:solidFill>
                  <a:schemeClr val="tx2"/>
                </a:solidFill>
                <a:latin typeface="楷体_GB2312" pitchFamily="49" charset="-122"/>
                <a:ea typeface="楷体_GB2312" pitchFamily="49" charset="-122"/>
              </a:rPr>
              <a:t>疑似强阳性（起水泡）</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7772400" cy="762000"/>
          </a:xfrm>
        </p:spPr>
        <p:txBody>
          <a:bodyPr/>
          <a:lstStyle/>
          <a:p>
            <a:pPr algn="l" eaLnBrk="1" hangingPunct="1">
              <a:buClr>
                <a:schemeClr val="tx2"/>
              </a:buClr>
              <a:buFont typeface="Wingdings" pitchFamily="2" charset="2"/>
              <a:buChar char="v"/>
              <a:defRPr/>
            </a:pPr>
            <a:r>
              <a:rPr lang="en-US" altLang="zh-CN" sz="3600" b="1" smtClean="0">
                <a:solidFill>
                  <a:schemeClr val="hlink"/>
                </a:solidFill>
                <a:latin typeface="宋体" pitchFamily="2" charset="-122"/>
              </a:rPr>
              <a:t>【</a:t>
            </a:r>
            <a:r>
              <a:rPr lang="zh-CN" altLang="en-US" sz="3600" b="1" smtClean="0">
                <a:solidFill>
                  <a:schemeClr val="hlink"/>
                </a:solidFill>
                <a:ea typeface="黑体" pitchFamily="2" charset="-122"/>
              </a:rPr>
              <a:t>临床意义</a:t>
            </a:r>
            <a:r>
              <a:rPr lang="en-US" altLang="zh-CN" sz="3600" b="1" smtClean="0">
                <a:solidFill>
                  <a:schemeClr val="hlink"/>
                </a:solidFill>
                <a:latin typeface="宋体" pitchFamily="2" charset="-122"/>
              </a:rPr>
              <a:t>】</a:t>
            </a:r>
            <a:r>
              <a:rPr lang="en-US" altLang="zh-CN" sz="3600" b="1" smtClean="0">
                <a:solidFill>
                  <a:schemeClr val="hlink"/>
                </a:solidFill>
                <a:ea typeface="黑体" pitchFamily="2" charset="-122"/>
              </a:rPr>
              <a:t> </a:t>
            </a:r>
            <a:r>
              <a:rPr lang="zh-CN" altLang="en-US" sz="3600" b="1" smtClean="0">
                <a:ea typeface="黑体" pitchFamily="2" charset="-122"/>
              </a:rPr>
              <a:t>：</a:t>
            </a:r>
          </a:p>
        </p:txBody>
      </p:sp>
      <p:sp>
        <p:nvSpPr>
          <p:cNvPr id="37891" name="Rectangle 3"/>
          <p:cNvSpPr>
            <a:spLocks noGrp="1" noChangeArrowheads="1"/>
          </p:cNvSpPr>
          <p:nvPr>
            <p:ph idx="1"/>
          </p:nvPr>
        </p:nvSpPr>
        <p:spPr>
          <a:xfrm>
            <a:off x="533400" y="1219200"/>
            <a:ext cx="8153400" cy="5105400"/>
          </a:xfrm>
        </p:spPr>
        <p:txBody>
          <a:bodyPr/>
          <a:lstStyle/>
          <a:p>
            <a:pPr algn="just" eaLnBrk="1" hangingPunct="1">
              <a:lnSpc>
                <a:spcPct val="90000"/>
              </a:lnSpc>
            </a:pPr>
            <a:r>
              <a:rPr lang="en-US" altLang="zh-CN" smtClean="0">
                <a:solidFill>
                  <a:srgbClr val="FF9933"/>
                </a:solidFill>
                <a:latin typeface="宋体" pitchFamily="2" charset="-122"/>
                <a:ea typeface="黑体" pitchFamily="2" charset="-122"/>
              </a:rPr>
              <a:t>☆</a:t>
            </a:r>
            <a:r>
              <a:rPr lang="en-US" altLang="zh-CN" smtClean="0">
                <a:solidFill>
                  <a:srgbClr val="FF9933"/>
                </a:solidFill>
                <a:cs typeface="Times New Roman" pitchFamily="18" charset="0"/>
              </a:rPr>
              <a:t>  </a:t>
            </a:r>
            <a:r>
              <a:rPr lang="zh-CN" altLang="en-US" b="1" u="sng" smtClean="0">
                <a:solidFill>
                  <a:srgbClr val="FF9933"/>
                </a:solidFill>
                <a:ea typeface="黑体" pitchFamily="2" charset="-122"/>
              </a:rPr>
              <a:t>成人阳性反应</a:t>
            </a:r>
            <a:r>
              <a:rPr lang="en-US" altLang="zh-CN" b="1" smtClean="0">
                <a:solidFill>
                  <a:srgbClr val="FF9933"/>
                </a:solidFill>
                <a:ea typeface="黑体" pitchFamily="2" charset="-122"/>
              </a:rPr>
              <a:t>:</a:t>
            </a:r>
            <a:r>
              <a:rPr lang="en-US" altLang="zh-CN" sz="2800" b="1" smtClean="0">
                <a:ea typeface="黑体" pitchFamily="2" charset="-122"/>
              </a:rPr>
              <a:t> </a:t>
            </a:r>
          </a:p>
          <a:p>
            <a:pPr algn="just" eaLnBrk="1" hangingPunct="1">
              <a:lnSpc>
                <a:spcPct val="90000"/>
              </a:lnSpc>
            </a:pPr>
            <a:r>
              <a:rPr lang="en-US" altLang="zh-CN" sz="2800" b="1" smtClean="0">
                <a:ea typeface="黑体" pitchFamily="2" charset="-122"/>
              </a:rPr>
              <a:t>①</a:t>
            </a:r>
            <a:r>
              <a:rPr lang="zh-CN" altLang="en-US" sz="2800" b="1" smtClean="0">
                <a:ea typeface="黑体" pitchFamily="2" charset="-122"/>
              </a:rPr>
              <a:t>并不表示一定患病；</a:t>
            </a:r>
          </a:p>
          <a:p>
            <a:pPr algn="just" eaLnBrk="1" hangingPunct="1">
              <a:lnSpc>
                <a:spcPct val="90000"/>
              </a:lnSpc>
            </a:pPr>
            <a:r>
              <a:rPr lang="zh-CN" altLang="en-US" sz="2800" b="1" smtClean="0">
                <a:ea typeface="黑体" pitchFamily="2" charset="-122"/>
              </a:rPr>
              <a:t>②表示受过结核菌感染、患病或接种过卡介苗 ； </a:t>
            </a:r>
          </a:p>
          <a:p>
            <a:pPr algn="just" eaLnBrk="1" hangingPunct="1">
              <a:lnSpc>
                <a:spcPct val="90000"/>
              </a:lnSpc>
              <a:buFont typeface="Wingdings" pitchFamily="2" charset="2"/>
              <a:buNone/>
            </a:pPr>
            <a:r>
              <a:rPr lang="zh-CN" altLang="en-US" smtClean="0">
                <a:solidFill>
                  <a:srgbClr val="FF9933"/>
                </a:solidFill>
                <a:cs typeface="Times New Roman" pitchFamily="18" charset="0"/>
              </a:rPr>
              <a:t>  </a:t>
            </a:r>
          </a:p>
          <a:p>
            <a:pPr algn="just" eaLnBrk="1" hangingPunct="1">
              <a:lnSpc>
                <a:spcPct val="90000"/>
              </a:lnSpc>
              <a:buFont typeface="Wingdings" pitchFamily="2" charset="2"/>
              <a:buNone/>
            </a:pPr>
            <a:r>
              <a:rPr lang="zh-CN" altLang="en-US" b="1" smtClean="0">
                <a:solidFill>
                  <a:srgbClr val="FF9933"/>
                </a:solidFill>
                <a:ea typeface="黑体" pitchFamily="2" charset="-122"/>
              </a:rPr>
              <a:t>   </a:t>
            </a:r>
            <a:r>
              <a:rPr lang="zh-CN" altLang="en-US" smtClean="0">
                <a:solidFill>
                  <a:srgbClr val="FF9933"/>
                </a:solidFill>
                <a:latin typeface="宋体" pitchFamily="2" charset="-122"/>
                <a:ea typeface="黑体" pitchFamily="2" charset="-122"/>
              </a:rPr>
              <a:t>☆ </a:t>
            </a:r>
            <a:r>
              <a:rPr lang="zh-CN" altLang="en-US" b="1" u="sng" smtClean="0">
                <a:solidFill>
                  <a:srgbClr val="FF9933"/>
                </a:solidFill>
                <a:ea typeface="黑体" pitchFamily="2" charset="-122"/>
              </a:rPr>
              <a:t>成人阴性反应</a:t>
            </a:r>
            <a:r>
              <a:rPr lang="zh-CN" altLang="en-US" b="1" smtClean="0">
                <a:solidFill>
                  <a:srgbClr val="FF9933"/>
                </a:solidFill>
                <a:ea typeface="黑体" pitchFamily="2" charset="-122"/>
              </a:rPr>
              <a:t>：</a:t>
            </a:r>
            <a:endParaRPr lang="zh-CN" altLang="en-US" smtClean="0">
              <a:solidFill>
                <a:srgbClr val="FF9933"/>
              </a:solidFill>
            </a:endParaRPr>
          </a:p>
          <a:p>
            <a:pPr algn="just" eaLnBrk="1" hangingPunct="1">
              <a:lnSpc>
                <a:spcPct val="90000"/>
              </a:lnSpc>
            </a:pPr>
            <a:r>
              <a:rPr lang="zh-CN" altLang="en-US" sz="2800" b="1" smtClean="0">
                <a:ea typeface="黑体" pitchFamily="2" charset="-122"/>
              </a:rPr>
              <a:t>①一般可视为没有结核菌感染；</a:t>
            </a:r>
            <a:endParaRPr lang="zh-CN" altLang="en-US" sz="2800" smtClean="0"/>
          </a:p>
          <a:p>
            <a:pPr algn="just" eaLnBrk="1" hangingPunct="1">
              <a:lnSpc>
                <a:spcPct val="90000"/>
              </a:lnSpc>
            </a:pPr>
            <a:r>
              <a:rPr lang="zh-CN" altLang="en-US" sz="2800" b="1" smtClean="0">
                <a:ea typeface="黑体" pitchFamily="2" charset="-122"/>
              </a:rPr>
              <a:t>②可见于重症结核病、应用免疫抑制剂。</a:t>
            </a:r>
            <a:endParaRPr lang="zh-CN" altLang="en-US" sz="2800" smtClean="0"/>
          </a:p>
          <a:p>
            <a:pPr algn="just" eaLnBrk="1" hangingPunct="1">
              <a:lnSpc>
                <a:spcPct val="90000"/>
              </a:lnSpc>
            </a:pPr>
            <a:r>
              <a:rPr lang="zh-CN" altLang="en-US" sz="2800" b="1" smtClean="0">
                <a:latin typeface="黑体" pitchFamily="2" charset="-122"/>
                <a:ea typeface="黑体" pitchFamily="2" charset="-122"/>
              </a:rPr>
              <a:t>③变态反应建立之前。</a:t>
            </a:r>
          </a:p>
          <a:p>
            <a:pPr algn="just" eaLnBrk="1" hangingPunct="1">
              <a:lnSpc>
                <a:spcPct val="90000"/>
              </a:lnSpc>
            </a:pPr>
            <a:r>
              <a:rPr lang="zh-CN" altLang="en-US" sz="2800" smtClean="0">
                <a:solidFill>
                  <a:srgbClr val="FF9933"/>
                </a:solidFill>
                <a:latin typeface="宋体" pitchFamily="2" charset="-122"/>
                <a:ea typeface="黑体" pitchFamily="2" charset="-122"/>
              </a:rPr>
              <a:t>☆</a:t>
            </a:r>
            <a:r>
              <a:rPr lang="zh-CN" altLang="en-US" sz="2800" smtClean="0">
                <a:cs typeface="Times New Roman" pitchFamily="18" charset="0"/>
              </a:rPr>
              <a:t> </a:t>
            </a:r>
            <a:r>
              <a:rPr lang="zh-CN" altLang="en-US" b="1" u="sng" smtClean="0">
                <a:solidFill>
                  <a:srgbClr val="FF9933"/>
                </a:solidFill>
                <a:latin typeface="黑体" pitchFamily="2" charset="-122"/>
                <a:ea typeface="黑体" pitchFamily="2" charset="-122"/>
              </a:rPr>
              <a:t>三岁以下婴幼儿（</a:t>
            </a:r>
            <a:r>
              <a:rPr lang="en-US" altLang="zh-CN" b="1" u="sng" smtClean="0">
                <a:solidFill>
                  <a:srgbClr val="FF9933"/>
                </a:solidFill>
                <a:latin typeface="黑体" pitchFamily="2" charset="-122"/>
                <a:ea typeface="黑体" pitchFamily="2" charset="-122"/>
              </a:rPr>
              <a:t>+++</a:t>
            </a:r>
            <a:r>
              <a:rPr lang="zh-CN" altLang="en-US" b="1" u="sng" smtClean="0">
                <a:solidFill>
                  <a:srgbClr val="FF9933"/>
                </a:solidFill>
                <a:latin typeface="黑体" pitchFamily="2" charset="-122"/>
                <a:ea typeface="黑体" pitchFamily="2" charset="-122"/>
              </a:rPr>
              <a:t>）</a:t>
            </a:r>
            <a:r>
              <a:rPr lang="zh-CN" altLang="en-US" sz="2800" b="1" smtClean="0">
                <a:ea typeface="黑体" pitchFamily="2" charset="-122"/>
              </a:rPr>
              <a:t>，即使无症状也应视为活动性肺结核。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15"/>
          <p:cNvSpPr>
            <a:spLocks noChangeArrowheads="1"/>
          </p:cNvSpPr>
          <p:nvPr/>
        </p:nvSpPr>
        <p:spPr bwMode="auto">
          <a:xfrm>
            <a:off x="3048000" y="914400"/>
            <a:ext cx="269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4400">
                <a:solidFill>
                  <a:srgbClr val="000099"/>
                </a:solidFill>
              </a:rPr>
              <a:t>  </a:t>
            </a:r>
            <a:r>
              <a:rPr lang="zh-CN" altLang="en-US" sz="4400">
                <a:solidFill>
                  <a:srgbClr val="FFFF00"/>
                </a:solidFill>
                <a:ea typeface="黑体" pitchFamily="2" charset="-122"/>
              </a:rPr>
              <a:t>诊断标准</a:t>
            </a:r>
          </a:p>
        </p:txBody>
      </p:sp>
      <p:sp>
        <p:nvSpPr>
          <p:cNvPr id="14354" name="Rectangle 18"/>
          <p:cNvSpPr>
            <a:spLocks noGrp="1" noChangeArrowheads="1"/>
          </p:cNvSpPr>
          <p:nvPr>
            <p:ph type="title"/>
          </p:nvPr>
        </p:nvSpPr>
        <p:spPr>
          <a:xfrm>
            <a:off x="762000" y="1371600"/>
            <a:ext cx="4419600" cy="1295400"/>
          </a:xfrm>
        </p:spPr>
        <p:txBody>
          <a:bodyPr/>
          <a:lstStyle/>
          <a:p>
            <a:pPr eaLnBrk="1" hangingPunct="1">
              <a:defRPr/>
            </a:pPr>
            <a:r>
              <a:rPr lang="zh-CN" altLang="en-US" sz="3200" b="1" dirty="0" smtClean="0">
                <a:solidFill>
                  <a:srgbClr val="FFFF00"/>
                </a:solidFill>
                <a:ea typeface="楷体_GB2312" pitchFamily="49" charset="-122"/>
              </a:rPr>
              <a:t>肺结核的诊断程序</a:t>
            </a:r>
          </a:p>
        </p:txBody>
      </p:sp>
      <p:sp>
        <p:nvSpPr>
          <p:cNvPr id="14355" name="Rectangle 19"/>
          <p:cNvSpPr>
            <a:spLocks noGrp="1" noChangeArrowheads="1"/>
          </p:cNvSpPr>
          <p:nvPr>
            <p:ph idx="1"/>
          </p:nvPr>
        </p:nvSpPr>
        <p:spPr>
          <a:xfrm>
            <a:off x="457200" y="2743200"/>
            <a:ext cx="7772400" cy="4114800"/>
          </a:xfrm>
          <a:noFill/>
        </p:spPr>
        <p:txBody>
          <a:bodyPr/>
          <a:lstStyle/>
          <a:p>
            <a:pPr algn="ctr" eaLnBrk="1" hangingPunct="1">
              <a:buFont typeface="Wingdings" pitchFamily="2" charset="2"/>
              <a:buNone/>
            </a:pPr>
            <a:r>
              <a:rPr lang="zh-CN" altLang="en-US" sz="2400" smtClean="0">
                <a:solidFill>
                  <a:srgbClr val="FFFF00"/>
                </a:solidFill>
                <a:latin typeface="楷体_GB2312" pitchFamily="49" charset="-122"/>
                <a:ea typeface="楷体_GB2312" pitchFamily="49" charset="-122"/>
              </a:rPr>
              <a:t>可疑症状        胸部</a:t>
            </a:r>
            <a:r>
              <a:rPr lang="en-US" altLang="zh-CN" sz="2400" smtClean="0">
                <a:solidFill>
                  <a:srgbClr val="FFFF00"/>
                </a:solidFill>
                <a:latin typeface="楷体_GB2312" pitchFamily="49" charset="-122"/>
                <a:ea typeface="楷体_GB2312" pitchFamily="49" charset="-122"/>
              </a:rPr>
              <a:t>X</a:t>
            </a:r>
            <a:r>
              <a:rPr lang="zh-CN" altLang="en-US" sz="2400" smtClean="0">
                <a:solidFill>
                  <a:srgbClr val="FFFF00"/>
                </a:solidFill>
                <a:latin typeface="楷体_GB2312" pitchFamily="49" charset="-122"/>
                <a:ea typeface="楷体_GB2312" pitchFamily="49" charset="-122"/>
              </a:rPr>
              <a:t>线检查        痰检查</a:t>
            </a:r>
          </a:p>
          <a:p>
            <a:pPr eaLnBrk="1" hangingPunct="1">
              <a:buFont typeface="Wingdings" pitchFamily="2" charset="2"/>
              <a:buNone/>
            </a:pPr>
            <a:r>
              <a:rPr lang="zh-CN" altLang="en-US" sz="2400" smtClean="0">
                <a:solidFill>
                  <a:srgbClr val="FFFF00"/>
                </a:solidFill>
                <a:latin typeface="楷体_GB2312" pitchFamily="49" charset="-122"/>
                <a:ea typeface="楷体_GB2312" pitchFamily="49" charset="-122"/>
              </a:rPr>
              <a:t>             </a:t>
            </a:r>
          </a:p>
        </p:txBody>
      </p:sp>
      <p:sp>
        <p:nvSpPr>
          <p:cNvPr id="14356" name="Rectangle 20"/>
          <p:cNvSpPr>
            <a:spLocks noChangeArrowheads="1"/>
          </p:cNvSpPr>
          <p:nvPr/>
        </p:nvSpPr>
        <p:spPr bwMode="auto">
          <a:xfrm>
            <a:off x="652463" y="4800600"/>
            <a:ext cx="80343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20000"/>
              </a:spcBef>
              <a:buClr>
                <a:schemeClr val="tx2"/>
              </a:buClr>
              <a:buSzPct val="115000"/>
            </a:pPr>
            <a:r>
              <a:rPr lang="zh-CN" altLang="en-US">
                <a:solidFill>
                  <a:srgbClr val="FFFF00"/>
                </a:solidFill>
                <a:latin typeface="楷体_GB2312" pitchFamily="49" charset="-122"/>
                <a:ea typeface="楷体_GB2312" pitchFamily="49" charset="-122"/>
              </a:rPr>
              <a:t>确定有无活动性     分类（传染性）       治疗</a:t>
            </a:r>
          </a:p>
          <a:p>
            <a:pPr eaLnBrk="1" hangingPunct="1">
              <a:spcBef>
                <a:spcPct val="20000"/>
              </a:spcBef>
              <a:buClr>
                <a:schemeClr val="tx2"/>
              </a:buClr>
              <a:buSzPct val="115000"/>
            </a:pPr>
            <a:r>
              <a:rPr lang="zh-CN" altLang="en-US" sz="3200">
                <a:latin typeface="楷体_GB2312" pitchFamily="49" charset="-122"/>
                <a:ea typeface="楷体_GB2312" pitchFamily="49" charset="-122"/>
              </a:rPr>
              <a:t>             </a:t>
            </a:r>
          </a:p>
        </p:txBody>
      </p:sp>
      <p:sp>
        <p:nvSpPr>
          <p:cNvPr id="38918" name="AutoShape 21"/>
          <p:cNvSpPr>
            <a:spLocks noChangeArrowheads="1"/>
          </p:cNvSpPr>
          <p:nvPr/>
        </p:nvSpPr>
        <p:spPr bwMode="auto">
          <a:xfrm>
            <a:off x="2667000" y="2971800"/>
            <a:ext cx="654050" cy="76200"/>
          </a:xfrm>
          <a:prstGeom prst="rightArrow">
            <a:avLst>
              <a:gd name="adj1" fmla="val 50000"/>
              <a:gd name="adj2" fmla="val 21458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38919" name="AutoShape 22"/>
          <p:cNvSpPr>
            <a:spLocks noChangeArrowheads="1"/>
          </p:cNvSpPr>
          <p:nvPr/>
        </p:nvSpPr>
        <p:spPr bwMode="auto">
          <a:xfrm>
            <a:off x="5638800" y="2971800"/>
            <a:ext cx="652463" cy="76200"/>
          </a:xfrm>
          <a:prstGeom prst="rightArrow">
            <a:avLst>
              <a:gd name="adj1" fmla="val 50000"/>
              <a:gd name="adj2" fmla="val 21406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14359" name="AutoShape 23"/>
          <p:cNvSpPr>
            <a:spLocks noChangeArrowheads="1"/>
          </p:cNvSpPr>
          <p:nvPr/>
        </p:nvSpPr>
        <p:spPr bwMode="auto">
          <a:xfrm>
            <a:off x="4343400" y="3276600"/>
            <a:ext cx="261938" cy="1295400"/>
          </a:xfrm>
          <a:prstGeom prst="downArrow">
            <a:avLst>
              <a:gd name="adj1" fmla="val 50000"/>
              <a:gd name="adj2" fmla="val 12363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38921" name="AutoShape 24"/>
          <p:cNvSpPr>
            <a:spLocks noChangeArrowheads="1"/>
          </p:cNvSpPr>
          <p:nvPr/>
        </p:nvSpPr>
        <p:spPr bwMode="auto">
          <a:xfrm>
            <a:off x="3571875" y="5214938"/>
            <a:ext cx="652463" cy="76200"/>
          </a:xfrm>
          <a:prstGeom prst="rightArrow">
            <a:avLst>
              <a:gd name="adj1" fmla="val 50000"/>
              <a:gd name="adj2" fmla="val 21406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38922" name="AutoShape 25"/>
          <p:cNvSpPr>
            <a:spLocks noChangeArrowheads="1"/>
          </p:cNvSpPr>
          <p:nvPr/>
        </p:nvSpPr>
        <p:spPr bwMode="auto">
          <a:xfrm>
            <a:off x="5867400" y="5029200"/>
            <a:ext cx="652463" cy="76200"/>
          </a:xfrm>
          <a:prstGeom prst="rightArrow">
            <a:avLst>
              <a:gd name="adj1" fmla="val 50000"/>
              <a:gd name="adj2" fmla="val 21406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55">
                                            <p:txEl>
                                              <p:pRg st="0" end="0"/>
                                            </p:txEl>
                                          </p:spTgt>
                                        </p:tgtEl>
                                        <p:attrNameLst>
                                          <p:attrName>style.visibility</p:attrName>
                                        </p:attrNameLst>
                                      </p:cBhvr>
                                      <p:to>
                                        <p:strVal val="visible"/>
                                      </p:to>
                                    </p:set>
                                    <p:anim calcmode="lin" valueType="num">
                                      <p:cBhvr additive="base">
                                        <p:cTn id="7" dur="500" fill="hold"/>
                                        <p:tgtEl>
                                          <p:spTgt spid="14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4359"/>
                                        </p:tgtEl>
                                        <p:attrNameLst>
                                          <p:attrName>style.visibility</p:attrName>
                                        </p:attrNameLst>
                                      </p:cBhvr>
                                      <p:to>
                                        <p:strVal val="visible"/>
                                      </p:to>
                                    </p:set>
                                    <p:animEffect transition="in" filter="fade">
                                      <p:cBhvr>
                                        <p:cTn id="13" dur="1000"/>
                                        <p:tgtEl>
                                          <p:spTgt spid="14359"/>
                                        </p:tgtEl>
                                      </p:cBhvr>
                                    </p:animEffect>
                                    <p:anim calcmode="lin" valueType="num">
                                      <p:cBhvr>
                                        <p:cTn id="14" dur="1000" fill="hold"/>
                                        <p:tgtEl>
                                          <p:spTgt spid="14359"/>
                                        </p:tgtEl>
                                        <p:attrNameLst>
                                          <p:attrName>ppt_x</p:attrName>
                                        </p:attrNameLst>
                                      </p:cBhvr>
                                      <p:tavLst>
                                        <p:tav tm="0">
                                          <p:val>
                                            <p:strVal val="#ppt_x"/>
                                          </p:val>
                                        </p:tav>
                                        <p:tav tm="100000">
                                          <p:val>
                                            <p:strVal val="#ppt_x"/>
                                          </p:val>
                                        </p:tav>
                                      </p:tavLst>
                                    </p:anim>
                                    <p:anim calcmode="lin" valueType="num">
                                      <p:cBhvr>
                                        <p:cTn id="15" dur="1000" fill="hold"/>
                                        <p:tgtEl>
                                          <p:spTgt spid="14359"/>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356"/>
                                        </p:tgtEl>
                                        <p:attrNameLst>
                                          <p:attrName>style.visibility</p:attrName>
                                        </p:attrNameLst>
                                      </p:cBhvr>
                                      <p:to>
                                        <p:strVal val="visible"/>
                                      </p:to>
                                    </p:set>
                                    <p:animEffect transition="in" filter="fade">
                                      <p:cBhvr>
                                        <p:cTn id="20" dur="1000"/>
                                        <p:tgtEl>
                                          <p:spTgt spid="14356"/>
                                        </p:tgtEl>
                                      </p:cBhvr>
                                    </p:animEffect>
                                    <p:anim calcmode="lin" valueType="num">
                                      <p:cBhvr>
                                        <p:cTn id="21" dur="1000" fill="hold"/>
                                        <p:tgtEl>
                                          <p:spTgt spid="14356"/>
                                        </p:tgtEl>
                                        <p:attrNameLst>
                                          <p:attrName>ppt_x</p:attrName>
                                        </p:attrNameLst>
                                      </p:cBhvr>
                                      <p:tavLst>
                                        <p:tav tm="0">
                                          <p:val>
                                            <p:strVal val="#ppt_x"/>
                                          </p:val>
                                        </p:tav>
                                        <p:tav tm="100000">
                                          <p:val>
                                            <p:strVal val="#ppt_x"/>
                                          </p:val>
                                        </p:tav>
                                      </p:tavLst>
                                    </p:anim>
                                    <p:anim calcmode="lin" valueType="num">
                                      <p:cBhvr>
                                        <p:cTn id="22" dur="1000" fill="hold"/>
                                        <p:tgtEl>
                                          <p:spTgt spid="14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 grpId="0"/>
      <p:bldP spid="1435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304800" y="609600"/>
            <a:ext cx="8610600" cy="5486400"/>
          </a:xfrm>
        </p:spPr>
        <p:txBody>
          <a:bodyPr/>
          <a:lstStyle/>
          <a:p>
            <a:pPr algn="just" eaLnBrk="1" hangingPunct="1">
              <a:buFont typeface="Wingdings" pitchFamily="2" charset="2"/>
              <a:buNone/>
            </a:pPr>
            <a:r>
              <a:rPr lang="zh-CN" altLang="en-US" sz="5400" smtClean="0">
                <a:solidFill>
                  <a:srgbClr val="FF00FF"/>
                </a:solidFill>
                <a:latin typeface="方正舒体" pitchFamily="2" charset="-122"/>
                <a:ea typeface="方正舒体" pitchFamily="2" charset="-122"/>
              </a:rPr>
              <a:t>（三）、临床类型</a:t>
            </a:r>
          </a:p>
          <a:p>
            <a:pPr algn="just" eaLnBrk="1" hangingPunct="1">
              <a:buFont typeface="Wingdings" pitchFamily="2" charset="2"/>
              <a:buNone/>
            </a:pPr>
            <a:r>
              <a:rPr lang="zh-CN" altLang="en-US" b="1" smtClean="0">
                <a:ea typeface="黑体" pitchFamily="2" charset="-122"/>
              </a:rPr>
              <a:t>    </a:t>
            </a:r>
          </a:p>
          <a:p>
            <a:pPr algn="just" eaLnBrk="1" hangingPunct="1">
              <a:buFont typeface="Wingdings" pitchFamily="2" charset="2"/>
              <a:buNone/>
            </a:pPr>
            <a:r>
              <a:rPr lang="zh-CN" altLang="en-US" sz="3600" b="1" smtClean="0">
                <a:solidFill>
                  <a:srgbClr val="FF9933"/>
                </a:solidFill>
                <a:ea typeface="黑体" pitchFamily="2" charset="-122"/>
              </a:rPr>
              <a:t>（</a:t>
            </a:r>
            <a:r>
              <a:rPr lang="en-US" altLang="zh-CN" sz="3600" b="1" smtClean="0">
                <a:solidFill>
                  <a:srgbClr val="FF9933"/>
                </a:solidFill>
                <a:ea typeface="黑体" pitchFamily="2" charset="-122"/>
              </a:rPr>
              <a:t>1</a:t>
            </a:r>
            <a:r>
              <a:rPr lang="zh-CN" altLang="en-US" sz="3600" b="1" smtClean="0">
                <a:solidFill>
                  <a:srgbClr val="FF9933"/>
                </a:solidFill>
                <a:ea typeface="黑体" pitchFamily="2" charset="-122"/>
              </a:rPr>
              <a:t>）</a:t>
            </a:r>
            <a:r>
              <a:rPr lang="zh-CN" altLang="en-US" sz="3600" b="1" smtClean="0">
                <a:solidFill>
                  <a:srgbClr val="FF9933"/>
                </a:solidFill>
                <a:cs typeface="Times New Roman" pitchFamily="18" charset="0"/>
              </a:rPr>
              <a:t> </a:t>
            </a:r>
            <a:r>
              <a:rPr lang="zh-CN" altLang="en-US" sz="3600" b="1" u="sng" smtClean="0">
                <a:solidFill>
                  <a:schemeClr val="tx2"/>
                </a:solidFill>
                <a:ea typeface="楷体_GB2312" pitchFamily="49" charset="-122"/>
              </a:rPr>
              <a:t>原发型肺结核</a:t>
            </a:r>
            <a:r>
              <a:rPr lang="zh-CN" altLang="en-US" sz="3600" b="1" smtClean="0">
                <a:solidFill>
                  <a:srgbClr val="FF9933"/>
                </a:solidFill>
                <a:ea typeface="黑体" pitchFamily="2" charset="-122"/>
              </a:rPr>
              <a:t>（</a:t>
            </a:r>
            <a:r>
              <a:rPr lang="en-US" altLang="zh-CN" sz="3600" b="1" smtClean="0">
                <a:solidFill>
                  <a:srgbClr val="FF9933"/>
                </a:solidFill>
                <a:ea typeface="黑体" pitchFamily="2" charset="-122"/>
              </a:rPr>
              <a:t>Ⅰ</a:t>
            </a:r>
            <a:r>
              <a:rPr lang="zh-CN" altLang="en-US" sz="3600" b="1" smtClean="0">
                <a:solidFill>
                  <a:srgbClr val="FF9933"/>
                </a:solidFill>
                <a:ea typeface="黑体" pitchFamily="2" charset="-122"/>
              </a:rPr>
              <a:t>型）</a:t>
            </a:r>
            <a:endParaRPr lang="zh-CN" altLang="en-US" sz="3600" smtClean="0">
              <a:solidFill>
                <a:srgbClr val="FF9933"/>
              </a:solidFill>
            </a:endParaRPr>
          </a:p>
          <a:p>
            <a:pPr algn="just" eaLnBrk="1" hangingPunct="1">
              <a:buClr>
                <a:srgbClr val="FF9933"/>
              </a:buClr>
              <a:buSzPct val="90000"/>
              <a:buFont typeface="Wingdings" pitchFamily="2" charset="2"/>
              <a:buChar char="v"/>
            </a:pPr>
            <a:r>
              <a:rPr lang="zh-CN" altLang="en-US" b="1" smtClean="0">
                <a:solidFill>
                  <a:srgbClr val="FF0000"/>
                </a:solidFill>
                <a:ea typeface="黑体" pitchFamily="2" charset="-122"/>
              </a:rPr>
              <a:t>人体初次感染结核菌引起，多见于儿童。</a:t>
            </a:r>
            <a:endParaRPr lang="zh-CN" altLang="en-US" smtClean="0">
              <a:solidFill>
                <a:srgbClr val="FF0000"/>
              </a:solidFill>
            </a:endParaRPr>
          </a:p>
          <a:p>
            <a:pPr algn="just" eaLnBrk="1" hangingPunct="1">
              <a:buFont typeface="Wingdings" pitchFamily="2" charset="2"/>
              <a:buNone/>
            </a:pPr>
            <a:r>
              <a:rPr lang="zh-CN" altLang="en-US" b="1" smtClean="0">
                <a:ea typeface="黑体" pitchFamily="2" charset="-122"/>
              </a:rPr>
              <a:t>                                  肺原发病灶         </a:t>
            </a:r>
            <a:endParaRPr lang="zh-CN" altLang="en-US" smtClean="0"/>
          </a:p>
          <a:p>
            <a:pPr algn="just" eaLnBrk="1" hangingPunct="1"/>
            <a:r>
              <a:rPr lang="zh-CN" altLang="en-US" b="1" smtClean="0">
                <a:ea typeface="黑体" pitchFamily="2" charset="-122"/>
              </a:rPr>
              <a:t>原发综合征：      肺门淋巴结病灶                           </a:t>
            </a:r>
            <a:endParaRPr lang="zh-CN" altLang="en-US" smtClean="0"/>
          </a:p>
          <a:p>
            <a:pPr eaLnBrk="1" hangingPunct="1">
              <a:buFont typeface="Wingdings" pitchFamily="2" charset="2"/>
              <a:buNone/>
            </a:pPr>
            <a:r>
              <a:rPr lang="zh-CN" altLang="en-US" b="1" smtClean="0">
                <a:ea typeface="黑体" pitchFamily="2" charset="-122"/>
              </a:rPr>
              <a:t>                                  淋巴管炎 </a:t>
            </a:r>
          </a:p>
        </p:txBody>
      </p:sp>
      <p:sp>
        <p:nvSpPr>
          <p:cNvPr id="39939" name="AutoShape 4"/>
          <p:cNvSpPr>
            <a:spLocks/>
          </p:cNvSpPr>
          <p:nvPr/>
        </p:nvSpPr>
        <p:spPr bwMode="auto">
          <a:xfrm>
            <a:off x="3200400" y="3505200"/>
            <a:ext cx="457200" cy="1524000"/>
          </a:xfrm>
          <a:prstGeom prst="leftBrace">
            <a:avLst>
              <a:gd name="adj1" fmla="val 2777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7391400" cy="1143000"/>
          </a:xfrm>
        </p:spPr>
        <p:txBody>
          <a:bodyPr/>
          <a:lstStyle/>
          <a:p>
            <a:pPr eaLnBrk="1" hangingPunct="1">
              <a:defRPr/>
            </a:pPr>
            <a:r>
              <a:rPr lang="en-US" altLang="zh-CN" sz="3600" b="1" smtClean="0">
                <a:solidFill>
                  <a:srgbClr val="FF9933"/>
                </a:solidFill>
                <a:ea typeface="黑体" pitchFamily="2" charset="-122"/>
              </a:rPr>
              <a:t>   </a:t>
            </a:r>
            <a:r>
              <a:rPr lang="zh-CN" altLang="en-US" sz="3600" b="1" smtClean="0">
                <a:solidFill>
                  <a:srgbClr val="FF9933"/>
                </a:solidFill>
                <a:ea typeface="黑体" pitchFamily="2" charset="-122"/>
              </a:rPr>
              <a:t>（</a:t>
            </a:r>
            <a:r>
              <a:rPr lang="en-US" altLang="zh-CN" sz="3600" b="1" smtClean="0">
                <a:solidFill>
                  <a:srgbClr val="FF9933"/>
                </a:solidFill>
                <a:ea typeface="黑体" pitchFamily="2" charset="-122"/>
              </a:rPr>
              <a:t>2</a:t>
            </a:r>
            <a:r>
              <a:rPr lang="zh-CN" altLang="en-US" sz="3600" b="1" smtClean="0">
                <a:solidFill>
                  <a:srgbClr val="FF9933"/>
                </a:solidFill>
                <a:ea typeface="黑体" pitchFamily="2" charset="-122"/>
              </a:rPr>
              <a:t>）</a:t>
            </a:r>
            <a:r>
              <a:rPr lang="zh-CN" altLang="en-US" sz="3600" b="1" smtClean="0">
                <a:solidFill>
                  <a:srgbClr val="FF9933"/>
                </a:solidFill>
                <a:cs typeface="Times New Roman" pitchFamily="18" charset="0"/>
              </a:rPr>
              <a:t> </a:t>
            </a:r>
            <a:r>
              <a:rPr lang="zh-CN" altLang="en-US" sz="3600" b="1" u="sng" smtClean="0">
                <a:ea typeface="楷体_GB2312" pitchFamily="49" charset="-122"/>
              </a:rPr>
              <a:t>血行播散型肺结核</a:t>
            </a:r>
            <a:r>
              <a:rPr lang="zh-CN" altLang="en-US" sz="3600" b="1" smtClean="0">
                <a:solidFill>
                  <a:srgbClr val="FF9933"/>
                </a:solidFill>
                <a:ea typeface="黑体" pitchFamily="2" charset="-122"/>
              </a:rPr>
              <a:t>（</a:t>
            </a:r>
            <a:r>
              <a:rPr lang="en-US" altLang="zh-CN" sz="3600" b="1" smtClean="0">
                <a:solidFill>
                  <a:srgbClr val="FF9933"/>
                </a:solidFill>
                <a:ea typeface="黑体" pitchFamily="2" charset="-122"/>
              </a:rPr>
              <a:t>Ⅱ</a:t>
            </a:r>
            <a:r>
              <a:rPr lang="zh-CN" altLang="en-US" sz="3600" b="1" smtClean="0">
                <a:solidFill>
                  <a:srgbClr val="FF9933"/>
                </a:solidFill>
                <a:ea typeface="黑体" pitchFamily="2" charset="-122"/>
              </a:rPr>
              <a:t>型）</a:t>
            </a:r>
          </a:p>
        </p:txBody>
      </p:sp>
      <p:sp>
        <p:nvSpPr>
          <p:cNvPr id="40963" name="Rectangle 3"/>
          <p:cNvSpPr>
            <a:spLocks noGrp="1" noChangeArrowheads="1"/>
          </p:cNvSpPr>
          <p:nvPr>
            <p:ph idx="1"/>
          </p:nvPr>
        </p:nvSpPr>
        <p:spPr>
          <a:xfrm>
            <a:off x="228600" y="1371600"/>
            <a:ext cx="8686800" cy="5105400"/>
          </a:xfrm>
        </p:spPr>
        <p:txBody>
          <a:bodyPr/>
          <a:lstStyle/>
          <a:p>
            <a:pPr algn="just" eaLnBrk="1" hangingPunct="1">
              <a:buFont typeface="Wingdings" pitchFamily="2" charset="2"/>
              <a:buNone/>
            </a:pPr>
            <a:r>
              <a:rPr lang="en-US" altLang="zh-CN" b="1" smtClean="0">
                <a:ea typeface="黑体" pitchFamily="2" charset="-122"/>
              </a:rPr>
              <a:t>               </a:t>
            </a:r>
            <a:r>
              <a:rPr lang="zh-CN" altLang="en-US" b="1" smtClean="0">
                <a:ea typeface="黑体" pitchFamily="2" charset="-122"/>
              </a:rPr>
              <a:t>急性： 起病急，全身中毒症状重</a:t>
            </a:r>
            <a:endParaRPr lang="zh-CN" altLang="en-US" smtClean="0"/>
          </a:p>
          <a:p>
            <a:pPr algn="just" eaLnBrk="1" hangingPunct="1">
              <a:buFont typeface="Wingdings" pitchFamily="2" charset="2"/>
              <a:buNone/>
            </a:pPr>
            <a:r>
              <a:rPr lang="zh-CN" altLang="en-US" b="1" smtClean="0">
                <a:ea typeface="黑体" pitchFamily="2" charset="-122"/>
              </a:rPr>
              <a:t>               亚急性和慢性： 全身中毒症状轻</a:t>
            </a:r>
            <a:endParaRPr lang="zh-CN" altLang="en-US" smtClean="0"/>
          </a:p>
          <a:p>
            <a:pPr algn="just" eaLnBrk="1" hangingPunct="1"/>
            <a:endParaRPr lang="zh-CN" altLang="en-US" sz="1200" smtClean="0"/>
          </a:p>
          <a:p>
            <a:pPr algn="just" eaLnBrk="1" hangingPunct="1">
              <a:buFont typeface="Wingdings" pitchFamily="2" charset="2"/>
              <a:buNone/>
            </a:pPr>
            <a:r>
              <a:rPr lang="zh-CN" altLang="en-US" sz="4000" b="1" smtClean="0">
                <a:solidFill>
                  <a:srgbClr val="FF9933"/>
                </a:solidFill>
                <a:latin typeface="黑体" pitchFamily="2" charset="-122"/>
                <a:ea typeface="黑体" pitchFamily="2" charset="-122"/>
              </a:rPr>
              <a:t>  （</a:t>
            </a:r>
            <a:r>
              <a:rPr lang="en-US" altLang="zh-CN" sz="4000" b="1" smtClean="0">
                <a:solidFill>
                  <a:srgbClr val="FF9933"/>
                </a:solidFill>
                <a:latin typeface="黑体" pitchFamily="2" charset="-122"/>
                <a:ea typeface="黑体" pitchFamily="2" charset="-122"/>
              </a:rPr>
              <a:t>3</a:t>
            </a:r>
            <a:r>
              <a:rPr lang="zh-CN" altLang="en-US" sz="4000" b="1" smtClean="0">
                <a:solidFill>
                  <a:srgbClr val="FF9933"/>
                </a:solidFill>
                <a:latin typeface="黑体" pitchFamily="2" charset="-122"/>
                <a:ea typeface="黑体" pitchFamily="2" charset="-122"/>
              </a:rPr>
              <a:t>）</a:t>
            </a:r>
            <a:r>
              <a:rPr lang="zh-CN" altLang="en-US" sz="4000" b="1" smtClean="0">
                <a:solidFill>
                  <a:srgbClr val="FF9933"/>
                </a:solidFill>
                <a:latin typeface="楷体_GB2312" pitchFamily="49" charset="-122"/>
                <a:ea typeface="楷体_GB2312" pitchFamily="49" charset="-122"/>
              </a:rPr>
              <a:t>继发性肺结核： </a:t>
            </a:r>
            <a:r>
              <a:rPr lang="zh-CN" altLang="en-US" sz="4000" b="1" smtClean="0">
                <a:solidFill>
                  <a:srgbClr val="FF9933"/>
                </a:solidFill>
                <a:ea typeface="黑体" pitchFamily="2" charset="-122"/>
              </a:rPr>
              <a:t>（</a:t>
            </a:r>
            <a:r>
              <a:rPr lang="en-US" altLang="zh-CN" sz="4000" b="1" smtClean="0">
                <a:solidFill>
                  <a:srgbClr val="FF9933"/>
                </a:solidFill>
                <a:ea typeface="黑体" pitchFamily="2" charset="-122"/>
              </a:rPr>
              <a:t>Ⅲ</a:t>
            </a:r>
            <a:r>
              <a:rPr lang="zh-CN" altLang="en-US" sz="4000" b="1" smtClean="0">
                <a:solidFill>
                  <a:srgbClr val="FF9933"/>
                </a:solidFill>
                <a:ea typeface="黑体" pitchFamily="2" charset="-122"/>
              </a:rPr>
              <a:t>型）</a:t>
            </a:r>
            <a:r>
              <a:rPr lang="zh-CN" altLang="en-US" b="1" smtClean="0">
                <a:ea typeface="黑体" pitchFamily="2" charset="-122"/>
              </a:rPr>
              <a:t> </a:t>
            </a:r>
            <a:endParaRPr lang="zh-CN" altLang="en-US" sz="4000" b="1" smtClean="0">
              <a:solidFill>
                <a:srgbClr val="FF9933"/>
              </a:solidFill>
              <a:latin typeface="楷体_GB2312" pitchFamily="49" charset="-122"/>
              <a:ea typeface="楷体_GB2312" pitchFamily="49" charset="-122"/>
            </a:endParaRPr>
          </a:p>
          <a:p>
            <a:pPr algn="just" eaLnBrk="1" hangingPunct="1">
              <a:buFont typeface="Wingdings" pitchFamily="2" charset="2"/>
              <a:buNone/>
            </a:pPr>
            <a:r>
              <a:rPr lang="zh-CN" altLang="en-US" sz="4000" b="1" smtClean="0">
                <a:solidFill>
                  <a:schemeClr val="tx2"/>
                </a:solidFill>
                <a:ea typeface="楷体_GB2312" pitchFamily="49" charset="-122"/>
              </a:rPr>
              <a:t>          </a:t>
            </a:r>
            <a:r>
              <a:rPr lang="zh-CN" altLang="en-US" b="1" smtClean="0">
                <a:solidFill>
                  <a:srgbClr val="FF0000"/>
                </a:solidFill>
                <a:ea typeface="楷体_GB2312" pitchFamily="49" charset="-122"/>
              </a:rPr>
              <a:t>浸</a:t>
            </a:r>
            <a:r>
              <a:rPr lang="zh-CN" altLang="en-US" b="1" u="sng" smtClean="0">
                <a:solidFill>
                  <a:srgbClr val="FF0000"/>
                </a:solidFill>
                <a:ea typeface="楷体_GB2312" pitchFamily="49" charset="-122"/>
              </a:rPr>
              <a:t>润型肺结核</a:t>
            </a:r>
            <a:r>
              <a:rPr lang="zh-CN" altLang="en-US" sz="3600" b="1" smtClean="0">
                <a:solidFill>
                  <a:srgbClr val="FF0000"/>
                </a:solidFill>
                <a:ea typeface="楷体_GB2312" pitchFamily="49" charset="-122"/>
              </a:rPr>
              <a:t>：</a:t>
            </a:r>
            <a:r>
              <a:rPr lang="zh-CN" altLang="en-US" sz="2800" b="1" smtClean="0">
                <a:solidFill>
                  <a:srgbClr val="FF0000"/>
                </a:solidFill>
                <a:ea typeface="黑体" pitchFamily="2" charset="-122"/>
              </a:rPr>
              <a:t>为临床上</a:t>
            </a:r>
            <a:r>
              <a:rPr lang="zh-CN" altLang="en-US" b="1" u="sng" smtClean="0">
                <a:solidFill>
                  <a:srgbClr val="FF0000"/>
                </a:solidFill>
                <a:ea typeface="华文新魏" pitchFamily="2" charset="-122"/>
              </a:rPr>
              <a:t>最常见</a:t>
            </a:r>
            <a:r>
              <a:rPr lang="zh-CN" altLang="en-US" sz="2800" b="1" smtClean="0">
                <a:solidFill>
                  <a:srgbClr val="FF0000"/>
                </a:solidFill>
                <a:ea typeface="黑体" pitchFamily="2" charset="-122"/>
              </a:rPr>
              <a:t>的继发性</a:t>
            </a:r>
          </a:p>
          <a:p>
            <a:pPr algn="just" eaLnBrk="1" hangingPunct="1">
              <a:buFont typeface="Wingdings" pitchFamily="2" charset="2"/>
              <a:buNone/>
            </a:pPr>
            <a:r>
              <a:rPr lang="zh-CN" altLang="en-US" sz="2800" b="1" smtClean="0">
                <a:solidFill>
                  <a:srgbClr val="FF0000"/>
                </a:solidFill>
                <a:ea typeface="黑体" pitchFamily="2" charset="-122"/>
              </a:rPr>
              <a:t>                                               肺结核，多见于成人。</a:t>
            </a:r>
          </a:p>
          <a:p>
            <a:pPr algn="just" eaLnBrk="1" hangingPunct="1">
              <a:buFont typeface="Wingdings" pitchFamily="2" charset="2"/>
              <a:buNone/>
            </a:pPr>
            <a:r>
              <a:rPr lang="zh-CN" altLang="en-US" b="1" smtClean="0">
                <a:ea typeface="楷体_GB2312" pitchFamily="49" charset="-122"/>
              </a:rPr>
              <a:t>            </a:t>
            </a:r>
            <a:r>
              <a:rPr lang="zh-CN" altLang="en-US" b="1" u="sng" smtClean="0">
                <a:solidFill>
                  <a:schemeClr val="tx2"/>
                </a:solidFill>
                <a:ea typeface="楷体_GB2312" pitchFamily="49" charset="-122"/>
              </a:rPr>
              <a:t>慢性纤维空洞型肺结核</a:t>
            </a:r>
            <a:r>
              <a:rPr lang="zh-CN" altLang="en-US" b="1" smtClean="0">
                <a:solidFill>
                  <a:schemeClr val="tx2"/>
                </a:solidFill>
                <a:ea typeface="楷体_GB2312" pitchFamily="49" charset="-122"/>
              </a:rPr>
              <a:t>：</a:t>
            </a:r>
            <a:r>
              <a:rPr lang="zh-CN" altLang="en-US" sz="2800" b="1" u="sng" smtClean="0">
                <a:ea typeface="黑体" pitchFamily="2" charset="-122"/>
              </a:rPr>
              <a:t>症状明显，痰中</a:t>
            </a:r>
          </a:p>
          <a:p>
            <a:pPr algn="just" eaLnBrk="1" hangingPunct="1">
              <a:buFont typeface="Wingdings" pitchFamily="2" charset="2"/>
              <a:buNone/>
            </a:pPr>
            <a:r>
              <a:rPr lang="zh-CN" altLang="en-US" sz="2800" b="1" smtClean="0">
                <a:ea typeface="黑体" pitchFamily="2" charset="-122"/>
              </a:rPr>
              <a:t>                                               </a:t>
            </a:r>
            <a:r>
              <a:rPr lang="zh-CN" altLang="en-US" sz="2800" b="1" u="sng" smtClean="0">
                <a:ea typeface="黑体" pitchFamily="2" charset="-122"/>
              </a:rPr>
              <a:t>带 菌，</a:t>
            </a:r>
            <a:r>
              <a:rPr lang="zh-CN" altLang="en-US" sz="2800" b="1" u="sng" smtClean="0">
                <a:solidFill>
                  <a:srgbClr val="FF9933"/>
                </a:solidFill>
                <a:ea typeface="黑体" pitchFamily="2" charset="-122"/>
              </a:rPr>
              <a:t>为主要传染源</a:t>
            </a:r>
            <a:r>
              <a:rPr lang="zh-CN" altLang="en-US" sz="2800" b="1" smtClean="0">
                <a:ea typeface="黑体" pitchFamily="2" charset="-122"/>
              </a:rPr>
              <a:t>。</a:t>
            </a:r>
            <a:endParaRPr lang="zh-CN" altLang="en-US" sz="2800" smtClean="0"/>
          </a:p>
          <a:p>
            <a:pPr algn="just" eaLnBrk="1" hangingPunct="1">
              <a:buFont typeface="Wingdings" pitchFamily="2" charset="2"/>
              <a:buNone/>
            </a:pPr>
            <a:endParaRPr lang="en-US" altLang="zh-CN" sz="2800" b="1" smtClean="0">
              <a:solidFill>
                <a:schemeClr val="tx2"/>
              </a:solidFill>
              <a:ea typeface="楷体_GB2312" pitchFamily="49" charset="-122"/>
            </a:endParaRPr>
          </a:p>
        </p:txBody>
      </p:sp>
      <p:sp>
        <p:nvSpPr>
          <p:cNvPr id="40964" name="AutoShape 4"/>
          <p:cNvSpPr>
            <a:spLocks/>
          </p:cNvSpPr>
          <p:nvPr/>
        </p:nvSpPr>
        <p:spPr bwMode="auto">
          <a:xfrm>
            <a:off x="1600200" y="1524000"/>
            <a:ext cx="152400" cy="838200"/>
          </a:xfrm>
          <a:prstGeom prst="leftBrace">
            <a:avLst>
              <a:gd name="adj1" fmla="val 45833"/>
              <a:gd name="adj2"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40965" name="AutoShape 6"/>
          <p:cNvSpPr>
            <a:spLocks/>
          </p:cNvSpPr>
          <p:nvPr/>
        </p:nvSpPr>
        <p:spPr bwMode="auto">
          <a:xfrm>
            <a:off x="1219200" y="3733800"/>
            <a:ext cx="304800" cy="1524000"/>
          </a:xfrm>
          <a:prstGeom prst="leftBrace">
            <a:avLst>
              <a:gd name="adj1" fmla="val 41667"/>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990600" y="1524000"/>
            <a:ext cx="6477000" cy="2286000"/>
          </a:xfrm>
          <a:prstGeom prst="rect">
            <a:avLst/>
          </a:prstGeom>
          <a:noFill/>
          <a:ln w="9525">
            <a:noFill/>
            <a:miter lim="800000"/>
            <a:headEnd/>
            <a:tailEnd/>
          </a:ln>
          <a:effectLst/>
        </p:spPr>
        <p:txBody>
          <a:bodyPr lIns="92075" tIns="46038" rIns="92075" bIns="46038" anchor="ctr"/>
          <a:lstStyle/>
          <a:p>
            <a:pPr>
              <a:defRPr/>
            </a:pPr>
            <a:r>
              <a:rPr lang="zh-CN" altLang="en-US" sz="3600" b="1">
                <a:solidFill>
                  <a:srgbClr val="FF9933"/>
                </a:solidFill>
                <a:effectLst>
                  <a:outerShdw blurRad="38100" dist="38100" dir="2700000" algn="tl">
                    <a:srgbClr val="000000"/>
                  </a:outerShdw>
                </a:effectLst>
                <a:ea typeface="楷体_GB2312" pitchFamily="49" charset="-122"/>
              </a:rPr>
              <a:t>（</a:t>
            </a:r>
            <a:r>
              <a:rPr lang="en-US" altLang="zh-CN" sz="3600" b="1">
                <a:solidFill>
                  <a:srgbClr val="FF9933"/>
                </a:solidFill>
                <a:effectLst>
                  <a:outerShdw blurRad="38100" dist="38100" dir="2700000" algn="tl">
                    <a:srgbClr val="000000"/>
                  </a:outerShdw>
                </a:effectLst>
                <a:ea typeface="楷体_GB2312" pitchFamily="49" charset="-122"/>
              </a:rPr>
              <a:t>4</a:t>
            </a:r>
            <a:r>
              <a:rPr lang="zh-CN" altLang="en-US" sz="3600" b="1">
                <a:solidFill>
                  <a:srgbClr val="FF9933"/>
                </a:solidFill>
                <a:effectLst>
                  <a:outerShdw blurRad="38100" dist="38100" dir="2700000" algn="tl">
                    <a:srgbClr val="000000"/>
                  </a:outerShdw>
                </a:effectLst>
                <a:ea typeface="楷体_GB2312" pitchFamily="49" charset="-122"/>
              </a:rPr>
              <a:t>）</a:t>
            </a:r>
            <a:r>
              <a:rPr lang="zh-CN" altLang="en-US" sz="3600" b="1" u="sng">
                <a:solidFill>
                  <a:schemeClr val="tx2"/>
                </a:solidFill>
                <a:effectLst>
                  <a:outerShdw blurRad="38100" dist="38100" dir="2700000" algn="tl">
                    <a:srgbClr val="000000"/>
                  </a:outerShdw>
                </a:effectLst>
                <a:ea typeface="楷体_GB2312" pitchFamily="49" charset="-122"/>
              </a:rPr>
              <a:t>结核性胸膜炎</a:t>
            </a:r>
            <a:r>
              <a:rPr lang="zh-CN" altLang="en-US" sz="3600" b="1">
                <a:solidFill>
                  <a:schemeClr val="tx2"/>
                </a:solidFill>
                <a:ea typeface="楷体_GB2312" pitchFamily="49" charset="-122"/>
              </a:rPr>
              <a:t>（</a:t>
            </a:r>
            <a:r>
              <a:rPr lang="en-US" altLang="zh-CN" sz="3600" b="1">
                <a:solidFill>
                  <a:schemeClr val="tx2"/>
                </a:solidFill>
                <a:ea typeface="楷体_GB2312" pitchFamily="49" charset="-122"/>
              </a:rPr>
              <a:t>Ⅳ</a:t>
            </a:r>
            <a:r>
              <a:rPr lang="zh-CN" altLang="en-US" sz="3600" b="1">
                <a:solidFill>
                  <a:schemeClr val="tx2"/>
                </a:solidFill>
                <a:ea typeface="楷体_GB2312" pitchFamily="49" charset="-122"/>
              </a:rPr>
              <a:t>型）</a:t>
            </a:r>
            <a:endParaRPr lang="zh-CN" altLang="en-US" sz="4000" b="1">
              <a:solidFill>
                <a:schemeClr val="tx2"/>
              </a:solidFill>
              <a:effectLst>
                <a:outerShdw blurRad="38100" dist="38100" dir="2700000" algn="tl">
                  <a:srgbClr val="000000"/>
                </a:outerShdw>
              </a:effectLst>
              <a:ea typeface="黑体" pitchFamily="2" charset="-122"/>
            </a:endParaRPr>
          </a:p>
          <a:p>
            <a:pPr>
              <a:defRPr/>
            </a:pPr>
            <a:r>
              <a:rPr lang="zh-CN" altLang="en-US" sz="3600" b="1">
                <a:solidFill>
                  <a:srgbClr val="FF9933"/>
                </a:solidFill>
                <a:effectLst>
                  <a:outerShdw blurRad="38100" dist="38100" dir="2700000" algn="tl">
                    <a:srgbClr val="000000"/>
                  </a:outerShdw>
                </a:effectLst>
                <a:latin typeface="楷体_GB2312" pitchFamily="49" charset="-122"/>
                <a:ea typeface="楷体_GB2312" pitchFamily="49" charset="-122"/>
              </a:rPr>
              <a:t>（</a:t>
            </a:r>
            <a:r>
              <a:rPr lang="en-US" altLang="zh-CN" sz="3600" b="1">
                <a:solidFill>
                  <a:srgbClr val="FF9933"/>
                </a:solidFill>
                <a:effectLst>
                  <a:outerShdw blurRad="38100" dist="38100" dir="2700000" algn="tl">
                    <a:srgbClr val="000000"/>
                  </a:outerShdw>
                </a:effectLst>
                <a:latin typeface="黑体" pitchFamily="2" charset="-122"/>
                <a:ea typeface="黑体" pitchFamily="2" charset="-122"/>
              </a:rPr>
              <a:t>5</a:t>
            </a:r>
            <a:r>
              <a:rPr lang="zh-CN" altLang="en-US" sz="3600" b="1">
                <a:solidFill>
                  <a:srgbClr val="FF9933"/>
                </a:solidFill>
                <a:effectLst>
                  <a:outerShdw blurRad="38100" dist="38100" dir="2700000" algn="tl">
                    <a:srgbClr val="000000"/>
                  </a:outerShdw>
                </a:effectLst>
                <a:latin typeface="楷体_GB2312" pitchFamily="49" charset="-122"/>
                <a:ea typeface="楷体_GB2312" pitchFamily="49" charset="-122"/>
              </a:rPr>
              <a:t>）</a:t>
            </a:r>
            <a:r>
              <a:rPr lang="zh-CN" altLang="en-US" sz="3600" b="1" u="sng">
                <a:solidFill>
                  <a:schemeClr val="tx2"/>
                </a:solidFill>
                <a:effectLst>
                  <a:outerShdw blurRad="38100" dist="38100" dir="2700000" algn="tl">
                    <a:srgbClr val="000000"/>
                  </a:outerShdw>
                </a:effectLst>
                <a:latin typeface="楷体_GB2312" pitchFamily="49" charset="-122"/>
                <a:ea typeface="楷体_GB2312" pitchFamily="49" charset="-122"/>
              </a:rPr>
              <a:t>其他肺外结核</a:t>
            </a:r>
            <a:r>
              <a:rPr lang="zh-CN" altLang="en-US" sz="3600" b="1">
                <a:solidFill>
                  <a:schemeClr val="tx2"/>
                </a:solidFill>
                <a:effectLst>
                  <a:outerShdw blurRad="38100" dist="38100" dir="2700000" algn="tl">
                    <a:srgbClr val="000000"/>
                  </a:outerShdw>
                </a:effectLst>
                <a:ea typeface="黑体" pitchFamily="2" charset="-122"/>
              </a:rPr>
              <a:t>（</a:t>
            </a:r>
            <a:r>
              <a:rPr lang="en-US" altLang="zh-CN" sz="3600" b="1">
                <a:solidFill>
                  <a:schemeClr val="tx2"/>
                </a:solidFill>
                <a:effectLst>
                  <a:outerShdw blurRad="38100" dist="38100" dir="2700000" algn="tl">
                    <a:srgbClr val="000000"/>
                  </a:outerShdw>
                </a:effectLst>
                <a:ea typeface="黑体" pitchFamily="2" charset="-122"/>
              </a:rPr>
              <a:t>Ⅴ</a:t>
            </a:r>
            <a:r>
              <a:rPr lang="zh-CN" altLang="en-US" sz="3600" b="1">
                <a:solidFill>
                  <a:schemeClr val="tx2"/>
                </a:solidFill>
                <a:effectLst>
                  <a:outerShdw blurRad="38100" dist="38100" dir="2700000" algn="tl">
                    <a:srgbClr val="000000"/>
                  </a:outerShdw>
                </a:effectLst>
                <a:ea typeface="黑体" pitchFamily="2" charset="-122"/>
              </a:rPr>
              <a:t>型）</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01625" y="549275"/>
            <a:ext cx="8540750" cy="1143000"/>
          </a:xfrm>
        </p:spPr>
        <p:txBody>
          <a:bodyPr/>
          <a:lstStyle/>
          <a:p>
            <a:pPr eaLnBrk="1" hangingPunct="1">
              <a:lnSpc>
                <a:spcPct val="120000"/>
              </a:lnSpc>
              <a:defRPr/>
            </a:pPr>
            <a:r>
              <a:rPr lang="zh-CN" altLang="en-US" sz="4000" b="1" smtClean="0">
                <a:latin typeface="黑体" pitchFamily="2" charset="-122"/>
                <a:ea typeface="黑体" pitchFamily="2" charset="-122"/>
              </a:rPr>
              <a:t>五、治疗结核病</a:t>
            </a:r>
          </a:p>
        </p:txBody>
      </p:sp>
      <p:sp>
        <p:nvSpPr>
          <p:cNvPr id="43011" name="Rectangle 3"/>
          <p:cNvSpPr>
            <a:spLocks noGrp="1" noRot="1" noChangeArrowheads="1"/>
          </p:cNvSpPr>
          <p:nvPr>
            <p:ph idx="1"/>
          </p:nvPr>
        </p:nvSpPr>
        <p:spPr>
          <a:xfrm>
            <a:off x="541338" y="2046288"/>
            <a:ext cx="8067675" cy="3533775"/>
          </a:xfrm>
        </p:spPr>
        <p:txBody>
          <a:bodyPr/>
          <a:lstStyle/>
          <a:p>
            <a:pPr marL="666750" indent="-666750" eaLnBrk="1" hangingPunct="1">
              <a:lnSpc>
                <a:spcPct val="120000"/>
              </a:lnSpc>
              <a:buFont typeface="Wingdings" pitchFamily="2" charset="2"/>
              <a:buNone/>
            </a:pPr>
            <a:r>
              <a:rPr lang="zh-CN" altLang="en-US" b="1" smtClean="0">
                <a:latin typeface="仿宋_GB2312" pitchFamily="49" charset="-122"/>
                <a:ea typeface="仿宋_GB2312" pitchFamily="49" charset="-122"/>
              </a:rPr>
              <a:t>（一）常用抗结核药物</a:t>
            </a:r>
          </a:p>
          <a:p>
            <a:pPr marL="666750" indent="-666750" eaLnBrk="1" hangingPunct="1">
              <a:lnSpc>
                <a:spcPct val="120000"/>
              </a:lnSpc>
              <a:buFont typeface="Wingdings" pitchFamily="2" charset="2"/>
              <a:buNone/>
            </a:pPr>
            <a:r>
              <a:rPr lang="zh-CN" altLang="en-US" smtClean="0">
                <a:latin typeface="仿宋_GB2312" pitchFamily="49" charset="-122"/>
                <a:ea typeface="仿宋_GB2312" pitchFamily="49" charset="-122"/>
              </a:rPr>
              <a:t>   </a:t>
            </a:r>
            <a:r>
              <a:rPr lang="zh-CN" altLang="en-US" smtClean="0">
                <a:latin typeface="宋体" pitchFamily="2" charset="-122"/>
              </a:rPr>
              <a:t>异烟肼（</a:t>
            </a:r>
            <a:r>
              <a:rPr lang="en-US" altLang="zh-CN" smtClean="0">
                <a:latin typeface="宋体" pitchFamily="2" charset="-122"/>
              </a:rPr>
              <a:t>INH</a:t>
            </a:r>
            <a:r>
              <a:rPr lang="zh-CN" altLang="en-US" smtClean="0">
                <a:latin typeface="宋体" pitchFamily="2" charset="-122"/>
              </a:rPr>
              <a:t>）、利福平（</a:t>
            </a:r>
            <a:r>
              <a:rPr lang="en-US" altLang="zh-CN" smtClean="0">
                <a:latin typeface="宋体" pitchFamily="2" charset="-122"/>
              </a:rPr>
              <a:t>RFP</a:t>
            </a:r>
            <a:r>
              <a:rPr lang="zh-CN" altLang="en-US" smtClean="0">
                <a:latin typeface="宋体" pitchFamily="2" charset="-122"/>
              </a:rPr>
              <a:t>）、链霉素（</a:t>
            </a:r>
            <a:r>
              <a:rPr lang="en-US" altLang="zh-CN" smtClean="0">
                <a:latin typeface="宋体" pitchFamily="2" charset="-122"/>
              </a:rPr>
              <a:t>SM</a:t>
            </a:r>
            <a:r>
              <a:rPr lang="zh-CN" altLang="en-US" smtClean="0">
                <a:latin typeface="宋体" pitchFamily="2" charset="-122"/>
              </a:rPr>
              <a:t>）、乙</a:t>
            </a:r>
            <a:r>
              <a:rPr lang="zh-CN" altLang="en-US" b="1" smtClean="0">
                <a:latin typeface="宋体" pitchFamily="2" charset="-122"/>
              </a:rPr>
              <a:t>胺</a:t>
            </a:r>
            <a:r>
              <a:rPr lang="zh-CN" altLang="en-US" smtClean="0">
                <a:latin typeface="宋体" pitchFamily="2" charset="-122"/>
              </a:rPr>
              <a:t>丁醇（</a:t>
            </a:r>
            <a:r>
              <a:rPr lang="en-US" altLang="zh-CN" smtClean="0">
                <a:latin typeface="宋体" pitchFamily="2" charset="-122"/>
              </a:rPr>
              <a:t>EMB</a:t>
            </a:r>
            <a:r>
              <a:rPr lang="zh-CN" altLang="en-US" smtClean="0">
                <a:latin typeface="宋体" pitchFamily="2" charset="-122"/>
              </a:rPr>
              <a:t>）、吡嗪酰胺（</a:t>
            </a:r>
            <a:r>
              <a:rPr lang="en-US" altLang="zh-CN" smtClean="0">
                <a:latin typeface="宋体" pitchFamily="2" charset="-122"/>
              </a:rPr>
              <a:t>PZA</a:t>
            </a:r>
            <a:r>
              <a:rPr lang="zh-CN" altLang="en-US" smtClean="0">
                <a:latin typeface="宋体" pitchFamily="2" charset="-122"/>
              </a:rPr>
              <a:t>）等</a:t>
            </a:r>
          </a:p>
          <a:p>
            <a:pPr marL="666750" indent="-666750" eaLnBrk="1" hangingPunct="1">
              <a:lnSpc>
                <a:spcPct val="120000"/>
              </a:lnSpc>
              <a:buFont typeface="Wingdings" pitchFamily="2" charset="2"/>
              <a:buNone/>
            </a:pPr>
            <a:endParaRPr lang="zh-CN" altLang="en-US" sz="800" smtClean="0">
              <a:latin typeface="仿宋_GB2312" pitchFamily="49" charset="-122"/>
              <a:ea typeface="仿宋_GB2312" pitchFamily="49" charset="-122"/>
            </a:endParaRPr>
          </a:p>
          <a:p>
            <a:pPr marL="666750" indent="-666750" eaLnBrk="1" hangingPunct="1">
              <a:lnSpc>
                <a:spcPct val="120000"/>
              </a:lnSpc>
              <a:buClr>
                <a:srgbClr val="FF3300"/>
              </a:buClr>
              <a:buFont typeface="Wingdings 2" pitchFamily="18" charset="2"/>
              <a:buNone/>
            </a:pPr>
            <a:r>
              <a:rPr lang="zh-CN" altLang="en-US" b="1" smtClean="0">
                <a:latin typeface="仿宋_GB2312" pitchFamily="49" charset="-122"/>
                <a:ea typeface="仿宋_GB2312" pitchFamily="49" charset="-122"/>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zh-CN" altLang="en-US" smtClean="0"/>
              <a:t>结核病历史</a:t>
            </a:r>
          </a:p>
        </p:txBody>
      </p:sp>
      <p:sp>
        <p:nvSpPr>
          <p:cNvPr id="74755" name="Rectangle 3"/>
          <p:cNvSpPr>
            <a:spLocks noGrp="1" noChangeArrowheads="1"/>
          </p:cNvSpPr>
          <p:nvPr>
            <p:ph idx="1"/>
          </p:nvPr>
        </p:nvSpPr>
        <p:spPr/>
        <p:txBody>
          <a:bodyPr/>
          <a:lstStyle/>
          <a:p>
            <a:pPr eaLnBrk="1" hangingPunct="1">
              <a:lnSpc>
                <a:spcPct val="90000"/>
              </a:lnSpc>
            </a:pPr>
            <a:r>
              <a:rPr lang="zh-CN" altLang="en-US" smtClean="0"/>
              <a:t>结核病有记载的历史，可以追溯到六千年前的意大利和埃及。</a:t>
            </a:r>
          </a:p>
          <a:p>
            <a:pPr eaLnBrk="1" hangingPunct="1">
              <a:lnSpc>
                <a:spcPct val="90000"/>
              </a:lnSpc>
            </a:pPr>
            <a:r>
              <a:rPr lang="zh-CN" altLang="en-US" smtClean="0"/>
              <a:t>我国</a:t>
            </a:r>
            <a:r>
              <a:rPr lang="en-US" altLang="zh-CN" smtClean="0"/>
              <a:t>1973</a:t>
            </a:r>
            <a:r>
              <a:rPr lang="zh-CN" altLang="en-US" smtClean="0"/>
              <a:t>年湖南长沙马王堆一号墓出土的</a:t>
            </a:r>
            <a:r>
              <a:rPr lang="en-US" altLang="zh-CN" smtClean="0"/>
              <a:t>2100</a:t>
            </a:r>
            <a:r>
              <a:rPr lang="zh-CN" altLang="en-US" smtClean="0"/>
              <a:t>年前的女尸肺上部及左肺门发现有结核钙化灶，说明生前是一个肺结核病患者。这是我国可查证最早的肺结核患者。</a:t>
            </a:r>
          </a:p>
          <a:p>
            <a:pPr eaLnBrk="1" hangingPunct="1">
              <a:lnSpc>
                <a:spcPct val="90000"/>
              </a:lnSpc>
              <a:buFontTx/>
              <a:buNone/>
            </a:pPr>
            <a:r>
              <a:rPr lang="en-US" altLang="zh-CN" smtClean="0"/>
              <a:t>《</a:t>
            </a:r>
            <a:r>
              <a:rPr lang="zh-CN" altLang="en-US" smtClean="0"/>
              <a:t>红楼梦</a:t>
            </a:r>
            <a:r>
              <a:rPr lang="en-US" altLang="zh-CN" smtClean="0"/>
              <a:t>》</a:t>
            </a:r>
            <a:r>
              <a:rPr lang="zh-CN" altLang="en-US" smtClean="0"/>
              <a:t>里弱不禁风的林黛玉、</a:t>
            </a:r>
            <a:r>
              <a:rPr lang="en-US" altLang="zh-CN" smtClean="0"/>
              <a:t>《</a:t>
            </a:r>
            <a:r>
              <a:rPr lang="zh-CN" altLang="en-US" smtClean="0"/>
              <a:t>三国演义</a:t>
            </a:r>
            <a:r>
              <a:rPr lang="en-US" altLang="zh-CN" smtClean="0"/>
              <a:t>》</a:t>
            </a:r>
            <a:r>
              <a:rPr lang="zh-CN" altLang="en-US" smtClean="0"/>
              <a:t>里吐血而死的周瑜、鲁迅笔下吃人血馒头治病的华小栓等。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blinds(horizontal)">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blinds(horizontal)">
                                      <p:cBhvr>
                                        <p:cTn id="17" dur="500"/>
                                        <p:tgtEl>
                                          <p:spTgt spid="74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304800" y="381000"/>
            <a:ext cx="8305800" cy="6248400"/>
          </a:xfrm>
        </p:spPr>
        <p:txBody>
          <a:bodyPr/>
          <a:lstStyle/>
          <a:p>
            <a:pPr algn="just" eaLnBrk="1" hangingPunct="1">
              <a:lnSpc>
                <a:spcPct val="90000"/>
              </a:lnSpc>
              <a:buFont typeface="Wingdings" pitchFamily="2" charset="2"/>
              <a:buNone/>
            </a:pPr>
            <a:r>
              <a:rPr lang="en-US" altLang="zh-CN" sz="2400" b="1" smtClean="0">
                <a:solidFill>
                  <a:schemeClr val="hlink"/>
                </a:solidFill>
                <a:ea typeface="MS Gothic" pitchFamily="49" charset="-128"/>
              </a:rPr>
              <a:t>☀</a:t>
            </a:r>
            <a:r>
              <a:rPr lang="en-US" altLang="zh-CN" smtClean="0">
                <a:solidFill>
                  <a:schemeClr val="hlink"/>
                </a:solidFill>
                <a:ea typeface="黑体" pitchFamily="2" charset="-122"/>
              </a:rPr>
              <a:t> </a:t>
            </a:r>
            <a:r>
              <a:rPr lang="zh-CN" altLang="en-US" smtClean="0">
                <a:solidFill>
                  <a:schemeClr val="hlink"/>
                </a:solidFill>
                <a:ea typeface="黑体" pitchFamily="2" charset="-122"/>
              </a:rPr>
              <a:t>（二）常用抗结核药及其剂量、不良反应：</a:t>
            </a:r>
            <a:endParaRPr lang="zh-CN" altLang="en-US" smtClean="0">
              <a:solidFill>
                <a:schemeClr val="hlink"/>
              </a:solidFill>
            </a:endParaRPr>
          </a:p>
          <a:p>
            <a:pPr algn="just" eaLnBrk="1" hangingPunct="1">
              <a:lnSpc>
                <a:spcPct val="90000"/>
              </a:lnSpc>
            </a:pPr>
            <a:r>
              <a:rPr lang="zh-CN" altLang="en-US" sz="2800" b="1" smtClean="0">
                <a:solidFill>
                  <a:srgbClr val="FF9933"/>
                </a:solidFill>
                <a:ea typeface="黑体" pitchFamily="2" charset="-122"/>
              </a:rPr>
              <a:t>          （</a:t>
            </a:r>
            <a:r>
              <a:rPr lang="en-US" altLang="zh-CN" sz="2800" b="1" smtClean="0">
                <a:solidFill>
                  <a:srgbClr val="FF9933"/>
                </a:solidFill>
                <a:ea typeface="黑体" pitchFamily="2" charset="-122"/>
              </a:rPr>
              <a:t>1</a:t>
            </a:r>
            <a:r>
              <a:rPr lang="zh-CN" altLang="en-US" sz="2800" b="1" smtClean="0">
                <a:solidFill>
                  <a:srgbClr val="FF9933"/>
                </a:solidFill>
                <a:ea typeface="黑体" pitchFamily="2" charset="-122"/>
              </a:rPr>
              <a:t>）</a:t>
            </a:r>
            <a:r>
              <a:rPr lang="zh-CN" altLang="en-US" sz="2800" b="1" u="sng" smtClean="0">
                <a:solidFill>
                  <a:srgbClr val="FF9933"/>
                </a:solidFill>
                <a:ea typeface="黑体" pitchFamily="2" charset="-122"/>
              </a:rPr>
              <a:t>异烟肼</a:t>
            </a:r>
            <a:r>
              <a:rPr lang="zh-CN" altLang="en-US" sz="2800" b="1" smtClean="0">
                <a:ea typeface="黑体" pitchFamily="2" charset="-122"/>
                <a:sym typeface="Wingdings" pitchFamily="2" charset="2"/>
              </a:rPr>
              <a:t>（</a:t>
            </a:r>
            <a:r>
              <a:rPr lang="en-US" altLang="zh-CN" sz="2800" b="1" smtClean="0">
                <a:ea typeface="黑体" pitchFamily="2" charset="-122"/>
                <a:sym typeface="Wingdings" pitchFamily="2" charset="2"/>
              </a:rPr>
              <a:t>H</a:t>
            </a:r>
            <a:r>
              <a:rPr lang="zh-CN" altLang="en-US" sz="2800" b="1" smtClean="0">
                <a:ea typeface="黑体" pitchFamily="2" charset="-122"/>
                <a:sym typeface="Wingdings" pitchFamily="2" charset="2"/>
              </a:rPr>
              <a:t>，</a:t>
            </a:r>
            <a:r>
              <a:rPr lang="en-US" altLang="zh-CN" sz="2800" b="1" smtClean="0">
                <a:ea typeface="黑体" pitchFamily="2" charset="-122"/>
                <a:sym typeface="Wingdings" pitchFamily="2" charset="2"/>
              </a:rPr>
              <a:t>INH</a:t>
            </a:r>
            <a:r>
              <a:rPr lang="zh-CN" altLang="en-US" sz="2800" b="1" smtClean="0">
                <a:ea typeface="黑体" pitchFamily="2" charset="-122"/>
                <a:sym typeface="Wingdings" pitchFamily="2" charset="2"/>
              </a:rPr>
              <a:t>）</a:t>
            </a:r>
            <a:endParaRPr lang="zh-CN" altLang="en-US" sz="2800" b="1" smtClean="0">
              <a:ea typeface="黑体" pitchFamily="2" charset="-122"/>
            </a:endParaRPr>
          </a:p>
          <a:p>
            <a:pPr algn="just" eaLnBrk="1" hangingPunct="1">
              <a:lnSpc>
                <a:spcPct val="90000"/>
              </a:lnSpc>
            </a:pPr>
            <a:r>
              <a:rPr lang="zh-CN" altLang="en-US" sz="2800" b="1" smtClean="0">
                <a:ea typeface="黑体" pitchFamily="2" charset="-122"/>
              </a:rPr>
              <a:t>        </a:t>
            </a:r>
            <a:r>
              <a:rPr lang="zh-CN" altLang="en-US" sz="2400" b="1" smtClean="0">
                <a:ea typeface="黑体" pitchFamily="2" charset="-122"/>
              </a:rPr>
              <a:t>完全杀菌剂，主要副作用有肝损害、多神经 </a:t>
            </a:r>
          </a:p>
          <a:p>
            <a:pPr algn="just" eaLnBrk="1" hangingPunct="1">
              <a:lnSpc>
                <a:spcPct val="90000"/>
              </a:lnSpc>
            </a:pPr>
            <a:r>
              <a:rPr lang="zh-CN" altLang="en-US" sz="2400" b="1" smtClean="0">
                <a:ea typeface="黑体" pitchFamily="2" charset="-122"/>
              </a:rPr>
              <a:t>         炎、</a:t>
            </a:r>
            <a:r>
              <a:rPr lang="en-US" altLang="zh-CN" sz="2400" b="1" smtClean="0">
                <a:ea typeface="黑体" pitchFamily="2" charset="-122"/>
              </a:rPr>
              <a:t>CNS</a:t>
            </a:r>
            <a:r>
              <a:rPr lang="zh-CN" altLang="en-US" sz="2400" b="1" smtClean="0">
                <a:ea typeface="黑体" pitchFamily="2" charset="-122"/>
              </a:rPr>
              <a:t>障碍。</a:t>
            </a:r>
            <a:endParaRPr lang="zh-CN" altLang="en-US" sz="2400" smtClean="0"/>
          </a:p>
          <a:p>
            <a:pPr algn="just" eaLnBrk="1" hangingPunct="1">
              <a:lnSpc>
                <a:spcPct val="90000"/>
              </a:lnSpc>
            </a:pPr>
            <a:r>
              <a:rPr lang="zh-CN" altLang="en-US" sz="2800" b="1" smtClean="0">
                <a:solidFill>
                  <a:srgbClr val="FF9933"/>
                </a:solidFill>
                <a:ea typeface="黑体" pitchFamily="2" charset="-122"/>
              </a:rPr>
              <a:t>           （</a:t>
            </a:r>
            <a:r>
              <a:rPr lang="en-US" altLang="zh-CN" sz="2800" b="1" smtClean="0">
                <a:solidFill>
                  <a:srgbClr val="FF9933"/>
                </a:solidFill>
                <a:ea typeface="黑体" pitchFamily="2" charset="-122"/>
              </a:rPr>
              <a:t>2</a:t>
            </a:r>
            <a:r>
              <a:rPr lang="zh-CN" altLang="en-US" sz="2800" b="1" smtClean="0">
                <a:solidFill>
                  <a:srgbClr val="FF9933"/>
                </a:solidFill>
                <a:ea typeface="黑体" pitchFamily="2" charset="-122"/>
              </a:rPr>
              <a:t>）</a:t>
            </a:r>
            <a:r>
              <a:rPr lang="zh-CN" altLang="en-US" sz="2800" b="1" u="sng" smtClean="0">
                <a:solidFill>
                  <a:srgbClr val="FF9933"/>
                </a:solidFill>
                <a:ea typeface="黑体" pitchFamily="2" charset="-122"/>
              </a:rPr>
              <a:t>利福平</a:t>
            </a:r>
            <a:r>
              <a:rPr lang="zh-CN" altLang="en-US" sz="2800" b="1" smtClean="0">
                <a:ea typeface="黑体" pitchFamily="2" charset="-122"/>
                <a:sym typeface="Wingdings" pitchFamily="2" charset="2"/>
              </a:rPr>
              <a:t>（</a:t>
            </a:r>
            <a:r>
              <a:rPr lang="en-US" altLang="zh-CN" sz="2800" b="1" smtClean="0">
                <a:ea typeface="黑体" pitchFamily="2" charset="-122"/>
                <a:sym typeface="Wingdings" pitchFamily="2" charset="2"/>
              </a:rPr>
              <a:t>R</a:t>
            </a:r>
            <a:r>
              <a:rPr lang="zh-CN" altLang="en-US" sz="2800" b="1" smtClean="0">
                <a:ea typeface="黑体" pitchFamily="2" charset="-122"/>
                <a:sym typeface="Wingdings" pitchFamily="2" charset="2"/>
              </a:rPr>
              <a:t>，</a:t>
            </a:r>
            <a:r>
              <a:rPr lang="en-US" altLang="zh-CN" sz="2800" b="1" smtClean="0">
                <a:ea typeface="黑体" pitchFamily="2" charset="-122"/>
                <a:sym typeface="Wingdings" pitchFamily="2" charset="2"/>
              </a:rPr>
              <a:t>RFP</a:t>
            </a:r>
            <a:r>
              <a:rPr lang="zh-CN" altLang="en-US" sz="2800" b="1" smtClean="0">
                <a:ea typeface="黑体" pitchFamily="2" charset="-122"/>
                <a:sym typeface="Wingdings" pitchFamily="2" charset="2"/>
              </a:rPr>
              <a:t>）</a:t>
            </a:r>
            <a:endParaRPr lang="zh-CN" altLang="en-US" sz="2800" b="1" smtClean="0">
              <a:ea typeface="黑体" pitchFamily="2" charset="-122"/>
            </a:endParaRPr>
          </a:p>
          <a:p>
            <a:pPr algn="just" eaLnBrk="1" hangingPunct="1">
              <a:lnSpc>
                <a:spcPct val="90000"/>
              </a:lnSpc>
              <a:buFont typeface="Wingdings" pitchFamily="2" charset="2"/>
              <a:buNone/>
            </a:pPr>
            <a:r>
              <a:rPr lang="zh-CN" altLang="en-US" sz="2400" b="1" smtClean="0">
                <a:ea typeface="黑体" pitchFamily="2" charset="-122"/>
              </a:rPr>
              <a:t>              完全杀菌剂。主要副作用有肝损害、过敏反</a:t>
            </a:r>
          </a:p>
          <a:p>
            <a:pPr algn="just" eaLnBrk="1" hangingPunct="1">
              <a:lnSpc>
                <a:spcPct val="90000"/>
              </a:lnSpc>
              <a:buFont typeface="Wingdings" pitchFamily="2" charset="2"/>
              <a:buNone/>
            </a:pPr>
            <a:r>
              <a:rPr lang="zh-CN" altLang="en-US" sz="2800" b="1" smtClean="0">
                <a:solidFill>
                  <a:schemeClr val="hlink"/>
                </a:solidFill>
                <a:ea typeface="黑体" pitchFamily="2" charset="-122"/>
              </a:rPr>
              <a:t>杀菌</a:t>
            </a:r>
            <a:r>
              <a:rPr lang="zh-CN" altLang="en-US" sz="2800" b="1" smtClean="0">
                <a:ea typeface="黑体" pitchFamily="2" charset="-122"/>
              </a:rPr>
              <a:t>：</a:t>
            </a:r>
            <a:r>
              <a:rPr lang="zh-CN" altLang="en-US" sz="2400" b="1" smtClean="0">
                <a:ea typeface="黑体" pitchFamily="2" charset="-122"/>
              </a:rPr>
              <a:t>  应等。</a:t>
            </a:r>
            <a:endParaRPr lang="zh-CN" altLang="en-US" sz="2400" smtClean="0"/>
          </a:p>
          <a:p>
            <a:pPr algn="just" eaLnBrk="1" hangingPunct="1">
              <a:lnSpc>
                <a:spcPct val="90000"/>
              </a:lnSpc>
            </a:pPr>
            <a:r>
              <a:rPr lang="zh-CN" altLang="en-US" sz="2800" b="1" smtClean="0">
                <a:solidFill>
                  <a:srgbClr val="FF9933"/>
                </a:solidFill>
                <a:ea typeface="黑体" pitchFamily="2" charset="-122"/>
              </a:rPr>
              <a:t>           （</a:t>
            </a:r>
            <a:r>
              <a:rPr lang="en-US" altLang="zh-CN" sz="2800" b="1" smtClean="0">
                <a:solidFill>
                  <a:srgbClr val="FF9933"/>
                </a:solidFill>
                <a:ea typeface="黑体" pitchFamily="2" charset="-122"/>
              </a:rPr>
              <a:t>3</a:t>
            </a:r>
            <a:r>
              <a:rPr lang="zh-CN" altLang="en-US" sz="2800" b="1" smtClean="0">
                <a:solidFill>
                  <a:srgbClr val="FF9933"/>
                </a:solidFill>
                <a:ea typeface="黑体" pitchFamily="2" charset="-122"/>
              </a:rPr>
              <a:t>）</a:t>
            </a:r>
            <a:r>
              <a:rPr lang="zh-CN" altLang="en-US" sz="2800" b="1" u="sng" smtClean="0">
                <a:solidFill>
                  <a:srgbClr val="FF9933"/>
                </a:solidFill>
                <a:ea typeface="黑体" pitchFamily="2" charset="-122"/>
              </a:rPr>
              <a:t>链霉素</a:t>
            </a:r>
            <a:r>
              <a:rPr lang="zh-CN" altLang="en-US" sz="2800" b="1" smtClean="0">
                <a:ea typeface="黑体" pitchFamily="2" charset="-122"/>
                <a:sym typeface="Wingdings" pitchFamily="2" charset="2"/>
              </a:rPr>
              <a:t>（</a:t>
            </a:r>
            <a:r>
              <a:rPr lang="en-US" altLang="zh-CN" sz="2800" b="1" smtClean="0">
                <a:ea typeface="黑体" pitchFamily="2" charset="-122"/>
                <a:sym typeface="Wingdings" pitchFamily="2" charset="2"/>
              </a:rPr>
              <a:t>S</a:t>
            </a:r>
            <a:r>
              <a:rPr lang="zh-CN" altLang="en-US" sz="2800" b="1" smtClean="0">
                <a:ea typeface="黑体" pitchFamily="2" charset="-122"/>
                <a:sym typeface="Wingdings" pitchFamily="2" charset="2"/>
              </a:rPr>
              <a:t>，</a:t>
            </a:r>
            <a:r>
              <a:rPr lang="en-US" altLang="zh-CN" sz="2800" b="1" smtClean="0">
                <a:ea typeface="黑体" pitchFamily="2" charset="-122"/>
                <a:sym typeface="Wingdings" pitchFamily="2" charset="2"/>
              </a:rPr>
              <a:t>SM</a:t>
            </a:r>
            <a:r>
              <a:rPr lang="zh-CN" altLang="en-US" sz="2800" b="1" smtClean="0">
                <a:ea typeface="黑体" pitchFamily="2" charset="-122"/>
                <a:sym typeface="Wingdings" pitchFamily="2" charset="2"/>
              </a:rPr>
              <a:t>）</a:t>
            </a:r>
            <a:endParaRPr lang="zh-CN" altLang="en-US" sz="2800" b="1" smtClean="0">
              <a:ea typeface="黑体" pitchFamily="2" charset="-122"/>
            </a:endParaRPr>
          </a:p>
          <a:p>
            <a:pPr algn="just" eaLnBrk="1" hangingPunct="1">
              <a:lnSpc>
                <a:spcPct val="90000"/>
              </a:lnSpc>
            </a:pPr>
            <a:r>
              <a:rPr lang="zh-CN" altLang="en-US" sz="2800" b="1" smtClean="0">
                <a:ea typeface="黑体" pitchFamily="2" charset="-122"/>
              </a:rPr>
              <a:t>         </a:t>
            </a:r>
            <a:r>
              <a:rPr lang="zh-CN" altLang="en-US" sz="2400" b="1" smtClean="0">
                <a:ea typeface="黑体" pitchFamily="2" charset="-122"/>
              </a:rPr>
              <a:t>半杀菌剂。主要副作用有听</a:t>
            </a:r>
            <a:r>
              <a:rPr lang="en-US" altLang="zh-CN" sz="2400" b="1" smtClean="0">
                <a:ea typeface="黑体" pitchFamily="2" charset="-122"/>
              </a:rPr>
              <a:t>N</a:t>
            </a:r>
            <a:r>
              <a:rPr lang="zh-CN" altLang="en-US" sz="2400" b="1" smtClean="0">
                <a:ea typeface="黑体" pitchFamily="2" charset="-122"/>
              </a:rPr>
              <a:t>损害和前庭功             </a:t>
            </a:r>
          </a:p>
          <a:p>
            <a:pPr algn="just" eaLnBrk="1" hangingPunct="1">
              <a:lnSpc>
                <a:spcPct val="90000"/>
              </a:lnSpc>
            </a:pPr>
            <a:r>
              <a:rPr lang="zh-CN" altLang="en-US" sz="2400" b="1" smtClean="0">
                <a:ea typeface="黑体" pitchFamily="2" charset="-122"/>
              </a:rPr>
              <a:t>           能失调。</a:t>
            </a:r>
          </a:p>
          <a:p>
            <a:pPr algn="just" eaLnBrk="1" hangingPunct="1">
              <a:lnSpc>
                <a:spcPct val="90000"/>
              </a:lnSpc>
            </a:pPr>
            <a:r>
              <a:rPr lang="zh-CN" altLang="en-US" sz="2800" b="1" smtClean="0">
                <a:solidFill>
                  <a:srgbClr val="FF9933"/>
                </a:solidFill>
                <a:ea typeface="黑体" pitchFamily="2" charset="-122"/>
              </a:rPr>
              <a:t>           （</a:t>
            </a:r>
            <a:r>
              <a:rPr lang="en-US" altLang="zh-CN" sz="2800" b="1" smtClean="0">
                <a:solidFill>
                  <a:srgbClr val="FF9933"/>
                </a:solidFill>
                <a:ea typeface="黑体" pitchFamily="2" charset="-122"/>
              </a:rPr>
              <a:t>4</a:t>
            </a:r>
            <a:r>
              <a:rPr lang="zh-CN" altLang="en-US" sz="2800" b="1" smtClean="0">
                <a:solidFill>
                  <a:srgbClr val="FF9933"/>
                </a:solidFill>
                <a:ea typeface="黑体" pitchFamily="2" charset="-122"/>
              </a:rPr>
              <a:t>）</a:t>
            </a:r>
            <a:r>
              <a:rPr lang="zh-CN" altLang="en-US" sz="2800" b="1" u="sng" smtClean="0">
                <a:solidFill>
                  <a:srgbClr val="FF9933"/>
                </a:solidFill>
                <a:ea typeface="黑体" pitchFamily="2" charset="-122"/>
              </a:rPr>
              <a:t>吡嗪酰胺</a:t>
            </a:r>
            <a:r>
              <a:rPr lang="zh-CN" altLang="en-US" sz="2800" b="1" smtClean="0">
                <a:ea typeface="黑体" pitchFamily="2" charset="-122"/>
                <a:sym typeface="Wingdings" pitchFamily="2" charset="2"/>
              </a:rPr>
              <a:t>（</a:t>
            </a:r>
            <a:r>
              <a:rPr lang="en-US" altLang="zh-CN" sz="2800" b="1" smtClean="0">
                <a:ea typeface="黑体" pitchFamily="2" charset="-122"/>
                <a:sym typeface="Wingdings" pitchFamily="2" charset="2"/>
              </a:rPr>
              <a:t>Z</a:t>
            </a:r>
            <a:r>
              <a:rPr lang="zh-CN" altLang="en-US" sz="2800" b="1" smtClean="0">
                <a:ea typeface="黑体" pitchFamily="2" charset="-122"/>
                <a:sym typeface="Wingdings" pitchFamily="2" charset="2"/>
              </a:rPr>
              <a:t>，</a:t>
            </a:r>
            <a:r>
              <a:rPr lang="en-US" altLang="zh-CN" sz="2800" b="1" smtClean="0">
                <a:ea typeface="黑体" pitchFamily="2" charset="-122"/>
                <a:sym typeface="Wingdings" pitchFamily="2" charset="2"/>
              </a:rPr>
              <a:t>RZM</a:t>
            </a:r>
            <a:r>
              <a:rPr lang="zh-CN" altLang="en-US" sz="2800" b="1" smtClean="0">
                <a:ea typeface="黑体" pitchFamily="2" charset="-122"/>
                <a:sym typeface="Wingdings" pitchFamily="2" charset="2"/>
              </a:rPr>
              <a:t>）</a:t>
            </a:r>
            <a:endParaRPr lang="en-US" altLang="zh-CN" sz="2800" b="1" smtClean="0">
              <a:ea typeface="黑体" pitchFamily="2" charset="-122"/>
              <a:sym typeface="Wingdings" pitchFamily="2" charset="2"/>
            </a:endParaRPr>
          </a:p>
          <a:p>
            <a:pPr algn="just" eaLnBrk="1" hangingPunct="1">
              <a:lnSpc>
                <a:spcPct val="90000"/>
              </a:lnSpc>
            </a:pPr>
            <a:r>
              <a:rPr lang="zh-CN" altLang="en-US" sz="2800" b="1" smtClean="0">
                <a:ea typeface="黑体" pitchFamily="2" charset="-122"/>
              </a:rPr>
              <a:t>        </a:t>
            </a:r>
            <a:r>
              <a:rPr lang="zh-CN" altLang="en-US" sz="2400" b="1" smtClean="0">
                <a:ea typeface="黑体" pitchFamily="2" charset="-122"/>
              </a:rPr>
              <a:t>杀菌剂。主要副作用有肝损害、胃肠道反应</a:t>
            </a:r>
          </a:p>
          <a:p>
            <a:pPr algn="just" eaLnBrk="1" hangingPunct="1">
              <a:lnSpc>
                <a:spcPct val="90000"/>
              </a:lnSpc>
            </a:pPr>
            <a:r>
              <a:rPr lang="zh-CN" altLang="en-US" sz="2400" b="1" smtClean="0">
                <a:ea typeface="黑体" pitchFamily="2" charset="-122"/>
              </a:rPr>
              <a:t>            关节痛等。</a:t>
            </a:r>
          </a:p>
        </p:txBody>
      </p:sp>
      <p:sp>
        <p:nvSpPr>
          <p:cNvPr id="44035" name="AutoShape 4"/>
          <p:cNvSpPr>
            <a:spLocks/>
          </p:cNvSpPr>
          <p:nvPr/>
        </p:nvSpPr>
        <p:spPr bwMode="auto">
          <a:xfrm>
            <a:off x="1295400" y="914400"/>
            <a:ext cx="381000" cy="5257800"/>
          </a:xfrm>
          <a:prstGeom prst="leftBrace">
            <a:avLst>
              <a:gd name="adj1" fmla="val 115000"/>
              <a:gd name="adj2" fmla="val 46435"/>
            </a:avLst>
          </a:prstGeom>
          <a:noFill/>
          <a:ln w="3810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685800" y="1143000"/>
            <a:ext cx="7772400" cy="4953000"/>
          </a:xfrm>
        </p:spPr>
        <p:txBody>
          <a:bodyPr/>
          <a:lstStyle/>
          <a:p>
            <a:pPr algn="just" eaLnBrk="1" hangingPunct="1"/>
            <a:r>
              <a:rPr lang="en-US" altLang="zh-CN" b="1" smtClean="0">
                <a:solidFill>
                  <a:srgbClr val="FF9933"/>
                </a:solidFill>
                <a:ea typeface="黑体" pitchFamily="2" charset="-122"/>
              </a:rPr>
              <a:t>         </a:t>
            </a:r>
            <a:r>
              <a:rPr lang="zh-CN" altLang="en-US" b="1" smtClean="0">
                <a:solidFill>
                  <a:srgbClr val="FF9933"/>
                </a:solidFill>
                <a:ea typeface="黑体" pitchFamily="2" charset="-122"/>
              </a:rPr>
              <a:t>（</a:t>
            </a:r>
            <a:r>
              <a:rPr lang="en-US" altLang="zh-CN" b="1" smtClean="0">
                <a:solidFill>
                  <a:srgbClr val="FF9933"/>
                </a:solidFill>
                <a:ea typeface="黑体" pitchFamily="2" charset="-122"/>
              </a:rPr>
              <a:t>5)</a:t>
            </a:r>
            <a:r>
              <a:rPr lang="zh-CN" altLang="en-US" b="1" u="sng" smtClean="0">
                <a:solidFill>
                  <a:srgbClr val="FF9933"/>
                </a:solidFill>
                <a:ea typeface="黑体" pitchFamily="2" charset="-122"/>
              </a:rPr>
              <a:t>乙胺丁醇</a:t>
            </a:r>
            <a:r>
              <a:rPr lang="zh-CN" altLang="en-US" b="1" smtClean="0">
                <a:ea typeface="黑体" pitchFamily="2" charset="-122"/>
                <a:sym typeface="Wingdings" pitchFamily="2" charset="2"/>
              </a:rPr>
              <a:t>（</a:t>
            </a:r>
            <a:r>
              <a:rPr lang="en-US" altLang="zh-CN" b="1" smtClean="0">
                <a:ea typeface="黑体" pitchFamily="2" charset="-122"/>
                <a:sym typeface="Wingdings" pitchFamily="2" charset="2"/>
              </a:rPr>
              <a:t>E</a:t>
            </a:r>
            <a:r>
              <a:rPr lang="zh-CN" altLang="en-US" b="1" smtClean="0">
                <a:ea typeface="黑体" pitchFamily="2" charset="-122"/>
                <a:sym typeface="Wingdings" pitchFamily="2" charset="2"/>
              </a:rPr>
              <a:t>，</a:t>
            </a:r>
            <a:r>
              <a:rPr lang="en-US" altLang="zh-CN" b="1" smtClean="0">
                <a:ea typeface="黑体" pitchFamily="2" charset="-122"/>
                <a:sym typeface="Wingdings" pitchFamily="2" charset="2"/>
              </a:rPr>
              <a:t>EMB</a:t>
            </a:r>
            <a:r>
              <a:rPr lang="zh-CN" altLang="en-US" b="1" smtClean="0">
                <a:ea typeface="黑体" pitchFamily="2" charset="-122"/>
                <a:sym typeface="Wingdings" pitchFamily="2" charset="2"/>
              </a:rPr>
              <a:t>）</a:t>
            </a:r>
            <a:endParaRPr lang="zh-CN" altLang="en-US" b="1" smtClean="0">
              <a:ea typeface="黑体" pitchFamily="2" charset="-122"/>
            </a:endParaRPr>
          </a:p>
          <a:p>
            <a:pPr algn="just" eaLnBrk="1" hangingPunct="1"/>
            <a:r>
              <a:rPr lang="zh-CN" altLang="en-US" b="1" smtClean="0">
                <a:ea typeface="黑体" pitchFamily="2" charset="-122"/>
              </a:rPr>
              <a:t>         </a:t>
            </a:r>
            <a:r>
              <a:rPr lang="zh-CN" altLang="en-US" sz="2800" b="1" smtClean="0">
                <a:ea typeface="黑体" pitchFamily="2" charset="-122"/>
              </a:rPr>
              <a:t>抑菌剂，副作用少，偶有视</a:t>
            </a:r>
            <a:r>
              <a:rPr lang="en-US" altLang="zh-CN" sz="2800" b="1" smtClean="0">
                <a:ea typeface="黑体" pitchFamily="2" charset="-122"/>
              </a:rPr>
              <a:t>N</a:t>
            </a:r>
            <a:r>
              <a:rPr lang="zh-CN" altLang="en-US" sz="2800" b="1" smtClean="0">
                <a:ea typeface="黑体" pitchFamily="2" charset="-122"/>
              </a:rPr>
              <a:t>炎，</a:t>
            </a:r>
            <a:endParaRPr lang="en-US" altLang="zh-CN" sz="2800" b="1" smtClean="0">
              <a:ea typeface="黑体" pitchFamily="2" charset="-122"/>
            </a:endParaRPr>
          </a:p>
          <a:p>
            <a:pPr algn="just" eaLnBrk="1" hangingPunct="1"/>
            <a:r>
              <a:rPr lang="zh-CN" altLang="en-US" sz="2800" b="1" smtClean="0">
                <a:ea typeface="黑体" pitchFamily="2" charset="-122"/>
              </a:rPr>
              <a:t>          影响视力和对颜色的辩别。</a:t>
            </a:r>
            <a:endParaRPr lang="zh-CN" altLang="en-US" sz="2800" smtClean="0"/>
          </a:p>
          <a:p>
            <a:pPr algn="just" eaLnBrk="1" hangingPunct="1">
              <a:buFont typeface="Wingdings" pitchFamily="2" charset="2"/>
              <a:buNone/>
            </a:pPr>
            <a:r>
              <a:rPr lang="zh-CN" altLang="en-US" b="1" smtClean="0">
                <a:solidFill>
                  <a:schemeClr val="hlink"/>
                </a:solidFill>
                <a:ea typeface="黑体" pitchFamily="2" charset="-122"/>
              </a:rPr>
              <a:t>抑菌</a:t>
            </a:r>
            <a:r>
              <a:rPr lang="zh-CN" altLang="en-US" b="1" smtClean="0">
                <a:ea typeface="黑体" pitchFamily="2" charset="-122"/>
              </a:rPr>
              <a:t>：</a:t>
            </a:r>
            <a:endParaRPr lang="zh-CN" altLang="en-US" b="1" smtClean="0">
              <a:solidFill>
                <a:srgbClr val="FF9933"/>
              </a:solidFill>
              <a:ea typeface="黑体" pitchFamily="2" charset="-122"/>
            </a:endParaRPr>
          </a:p>
          <a:p>
            <a:pPr algn="just" eaLnBrk="1" hangingPunct="1"/>
            <a:r>
              <a:rPr lang="zh-CN" altLang="en-US" b="1" smtClean="0">
                <a:solidFill>
                  <a:srgbClr val="FF9933"/>
                </a:solidFill>
                <a:ea typeface="黑体" pitchFamily="2" charset="-122"/>
              </a:rPr>
              <a:t>         （</a:t>
            </a:r>
            <a:r>
              <a:rPr lang="en-US" altLang="zh-CN" b="1" smtClean="0">
                <a:solidFill>
                  <a:srgbClr val="FF9933"/>
                </a:solidFill>
                <a:ea typeface="黑体" pitchFamily="2" charset="-122"/>
              </a:rPr>
              <a:t>6</a:t>
            </a:r>
            <a:r>
              <a:rPr lang="zh-CN" altLang="en-US" b="1" smtClean="0">
                <a:solidFill>
                  <a:srgbClr val="FF9933"/>
                </a:solidFill>
                <a:ea typeface="黑体" pitchFamily="2" charset="-122"/>
              </a:rPr>
              <a:t>）</a:t>
            </a:r>
            <a:r>
              <a:rPr lang="zh-CN" altLang="en-US" b="1" u="sng" smtClean="0">
                <a:solidFill>
                  <a:srgbClr val="FF9933"/>
                </a:solidFill>
                <a:ea typeface="黑体" pitchFamily="2" charset="-122"/>
              </a:rPr>
              <a:t>对氨基水杨酸钠</a:t>
            </a:r>
            <a:r>
              <a:rPr lang="zh-CN" altLang="en-US" b="1" smtClean="0">
                <a:ea typeface="黑体" pitchFamily="2" charset="-122"/>
                <a:sym typeface="Wingdings" pitchFamily="2" charset="2"/>
              </a:rPr>
              <a:t>（</a:t>
            </a:r>
            <a:r>
              <a:rPr lang="en-US" altLang="zh-CN" b="1" smtClean="0">
                <a:ea typeface="黑体" pitchFamily="2" charset="-122"/>
                <a:sym typeface="Wingdings" pitchFamily="2" charset="2"/>
              </a:rPr>
              <a:t>P</a:t>
            </a:r>
            <a:r>
              <a:rPr lang="zh-CN" altLang="en-US" b="1" smtClean="0">
                <a:ea typeface="黑体" pitchFamily="2" charset="-122"/>
                <a:sym typeface="Wingdings" pitchFamily="2" charset="2"/>
              </a:rPr>
              <a:t>，</a:t>
            </a:r>
            <a:r>
              <a:rPr lang="en-US" altLang="zh-CN" b="1" smtClean="0">
                <a:ea typeface="黑体" pitchFamily="2" charset="-122"/>
                <a:sym typeface="Wingdings" pitchFamily="2" charset="2"/>
              </a:rPr>
              <a:t>PAS</a:t>
            </a:r>
            <a:r>
              <a:rPr lang="zh-CN" altLang="en-US" b="1" smtClean="0">
                <a:ea typeface="黑体" pitchFamily="2" charset="-122"/>
                <a:sym typeface="Wingdings" pitchFamily="2" charset="2"/>
              </a:rPr>
              <a:t>）</a:t>
            </a:r>
          </a:p>
          <a:p>
            <a:pPr algn="just" eaLnBrk="1" hangingPunct="1"/>
            <a:r>
              <a:rPr lang="zh-CN" altLang="en-US" b="1" smtClean="0">
                <a:ea typeface="黑体" pitchFamily="2" charset="-122"/>
              </a:rPr>
              <a:t>         </a:t>
            </a:r>
            <a:r>
              <a:rPr lang="zh-CN" altLang="en-US" sz="2800" b="1" smtClean="0">
                <a:ea typeface="黑体" pitchFamily="2" charset="-122"/>
              </a:rPr>
              <a:t>抑菌剂，主要副作用是胃肠    </a:t>
            </a:r>
          </a:p>
          <a:p>
            <a:pPr algn="just" eaLnBrk="1" hangingPunct="1"/>
            <a:r>
              <a:rPr lang="zh-CN" altLang="en-US" sz="2800" b="1" smtClean="0">
                <a:ea typeface="黑体" pitchFamily="2" charset="-122"/>
              </a:rPr>
              <a:t>          道不适、过敏反应。</a:t>
            </a:r>
          </a:p>
        </p:txBody>
      </p:sp>
      <p:sp>
        <p:nvSpPr>
          <p:cNvPr id="45059" name="AutoShape 4"/>
          <p:cNvSpPr>
            <a:spLocks/>
          </p:cNvSpPr>
          <p:nvPr/>
        </p:nvSpPr>
        <p:spPr bwMode="auto">
          <a:xfrm>
            <a:off x="1828800" y="1219200"/>
            <a:ext cx="304800" cy="3810000"/>
          </a:xfrm>
          <a:prstGeom prst="leftBrace">
            <a:avLst>
              <a:gd name="adj1" fmla="val 104167"/>
              <a:gd name="adj2" fmla="val 50000"/>
            </a:avLst>
          </a:prstGeom>
          <a:noFill/>
          <a:ln w="3810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内容占位符 2"/>
          <p:cNvSpPr>
            <a:spLocks noGrp="1"/>
          </p:cNvSpPr>
          <p:nvPr>
            <p:ph idx="1"/>
          </p:nvPr>
        </p:nvSpPr>
        <p:spPr>
          <a:xfrm>
            <a:off x="285750" y="1785938"/>
            <a:ext cx="8401050" cy="4310062"/>
          </a:xfrm>
        </p:spPr>
        <p:txBody>
          <a:bodyPr/>
          <a:lstStyle/>
          <a:p>
            <a:pPr>
              <a:lnSpc>
                <a:spcPts val="5800"/>
              </a:lnSpc>
            </a:pPr>
            <a:r>
              <a:rPr lang="zh-CN" altLang="en-US" b="1" smtClean="0">
                <a:latin typeface="仿宋_GB2312" pitchFamily="49" charset="-122"/>
                <a:ea typeface="仿宋_GB2312" pitchFamily="49" charset="-122"/>
              </a:rPr>
              <a:t>大多数抗结核药物都有肝、肾毒性、皮疹、胃肠道反应以及其他过敏反应。</a:t>
            </a:r>
            <a:endParaRPr lang="zh-CN"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p:cNvSpPr>
            <a:spLocks noGrp="1" noRot="1" noChangeArrowheads="1"/>
          </p:cNvSpPr>
          <p:nvPr>
            <p:ph idx="1"/>
          </p:nvPr>
        </p:nvSpPr>
        <p:spPr>
          <a:xfrm>
            <a:off x="685800" y="990600"/>
            <a:ext cx="8001000" cy="5105400"/>
          </a:xfrm>
        </p:spPr>
        <p:txBody>
          <a:bodyPr/>
          <a:lstStyle/>
          <a:p>
            <a:pPr marL="0" indent="0" eaLnBrk="1" hangingPunct="1">
              <a:lnSpc>
                <a:spcPct val="120000"/>
              </a:lnSpc>
              <a:buFont typeface="Wingdings" pitchFamily="2" charset="2"/>
              <a:buNone/>
            </a:pPr>
            <a:r>
              <a:rPr lang="zh-CN" altLang="en-US" sz="3600" b="1" smtClean="0">
                <a:solidFill>
                  <a:srgbClr val="FF3300"/>
                </a:solidFill>
                <a:latin typeface="仿宋_GB2312" pitchFamily="49" charset="-122"/>
                <a:ea typeface="仿宋_GB2312" pitchFamily="49" charset="-122"/>
              </a:rPr>
              <a:t>（三）治疗结核病的五项原则</a:t>
            </a:r>
          </a:p>
          <a:p>
            <a:pPr marL="0" indent="0" eaLnBrk="1" hangingPunct="1">
              <a:lnSpc>
                <a:spcPct val="120000"/>
              </a:lnSpc>
              <a:buFont typeface="Wingdings" pitchFamily="2" charset="2"/>
              <a:buNone/>
            </a:pPr>
            <a:endParaRPr lang="zh-CN" altLang="en-US" sz="1200" b="1" smtClean="0">
              <a:solidFill>
                <a:srgbClr val="FF3300"/>
              </a:solidFill>
              <a:latin typeface="仿宋_GB2312" pitchFamily="49" charset="-122"/>
              <a:ea typeface="仿宋_GB2312" pitchFamily="49" charset="-122"/>
            </a:endParaRPr>
          </a:p>
          <a:p>
            <a:pPr marL="0" indent="0" eaLnBrk="1" hangingPunct="1">
              <a:lnSpc>
                <a:spcPct val="120000"/>
              </a:lnSpc>
              <a:buClr>
                <a:srgbClr val="006600"/>
              </a:buClr>
              <a:buFont typeface="Webdings" pitchFamily="18" charset="2"/>
              <a:buChar char="d"/>
            </a:pPr>
            <a:r>
              <a:rPr lang="zh-CN" altLang="en-US" smtClean="0">
                <a:latin typeface="仿宋_GB2312" pitchFamily="49" charset="-122"/>
                <a:ea typeface="仿宋_GB2312" pitchFamily="49" charset="-122"/>
              </a:rPr>
              <a:t>  </a:t>
            </a:r>
            <a:r>
              <a:rPr lang="zh-CN" altLang="en-US" b="1" smtClean="0">
                <a:solidFill>
                  <a:srgbClr val="FF00FF"/>
                </a:solidFill>
                <a:latin typeface="仿宋_GB2312" pitchFamily="49" charset="-122"/>
                <a:ea typeface="仿宋_GB2312" pitchFamily="49" charset="-122"/>
              </a:rPr>
              <a:t>早期</a:t>
            </a:r>
            <a:r>
              <a:rPr lang="zh-CN" altLang="en-US" b="1" smtClean="0">
                <a:latin typeface="仿宋_GB2312" pitchFamily="49" charset="-122"/>
                <a:ea typeface="仿宋_GB2312" pitchFamily="49" charset="-122"/>
              </a:rPr>
              <a:t>：早诊断、早治疗</a:t>
            </a:r>
          </a:p>
          <a:p>
            <a:pPr marL="0" indent="0" eaLnBrk="1" hangingPunct="1">
              <a:lnSpc>
                <a:spcPct val="120000"/>
              </a:lnSpc>
              <a:buClr>
                <a:srgbClr val="006600"/>
              </a:buClr>
              <a:buFont typeface="Webdings" pitchFamily="18" charset="2"/>
              <a:buChar char="d"/>
            </a:pPr>
            <a:r>
              <a:rPr lang="zh-CN" altLang="en-US" b="1" smtClean="0">
                <a:latin typeface="仿宋_GB2312" pitchFamily="49" charset="-122"/>
                <a:ea typeface="仿宋_GB2312" pitchFamily="49" charset="-122"/>
              </a:rPr>
              <a:t>  </a:t>
            </a:r>
            <a:r>
              <a:rPr lang="zh-CN" altLang="en-US" b="1" smtClean="0">
                <a:solidFill>
                  <a:srgbClr val="FF00FF"/>
                </a:solidFill>
                <a:latin typeface="仿宋_GB2312" pitchFamily="49" charset="-122"/>
                <a:ea typeface="仿宋_GB2312" pitchFamily="49" charset="-122"/>
              </a:rPr>
              <a:t>联合</a:t>
            </a:r>
            <a:r>
              <a:rPr lang="zh-CN" altLang="en-US" b="1" smtClean="0">
                <a:latin typeface="仿宋_GB2312" pitchFamily="49" charset="-122"/>
                <a:ea typeface="仿宋_GB2312" pitchFamily="49" charset="-122"/>
              </a:rPr>
              <a:t>：联合二种或二种以上的药物治疗</a:t>
            </a:r>
          </a:p>
          <a:p>
            <a:pPr marL="0" indent="0" eaLnBrk="1" hangingPunct="1">
              <a:lnSpc>
                <a:spcPct val="120000"/>
              </a:lnSpc>
              <a:buClr>
                <a:srgbClr val="006600"/>
              </a:buClr>
              <a:buFont typeface="Webdings" pitchFamily="18" charset="2"/>
              <a:buChar char="d"/>
            </a:pPr>
            <a:r>
              <a:rPr lang="zh-CN" altLang="en-US" b="1" smtClean="0">
                <a:latin typeface="仿宋_GB2312" pitchFamily="49" charset="-122"/>
                <a:ea typeface="仿宋_GB2312" pitchFamily="49" charset="-122"/>
              </a:rPr>
              <a:t>  </a:t>
            </a:r>
            <a:r>
              <a:rPr lang="zh-CN" altLang="en-US" b="1" smtClean="0">
                <a:solidFill>
                  <a:srgbClr val="FF00FF"/>
                </a:solidFill>
                <a:latin typeface="仿宋_GB2312" pitchFamily="49" charset="-122"/>
                <a:ea typeface="仿宋_GB2312" pitchFamily="49" charset="-122"/>
              </a:rPr>
              <a:t>适量</a:t>
            </a:r>
            <a:r>
              <a:rPr lang="zh-CN" altLang="en-US" b="1" smtClean="0">
                <a:latin typeface="仿宋_GB2312" pitchFamily="49" charset="-122"/>
                <a:ea typeface="仿宋_GB2312" pitchFamily="49" charset="-122"/>
              </a:rPr>
              <a:t>：适当的剂量</a:t>
            </a:r>
          </a:p>
          <a:p>
            <a:pPr marL="0" indent="0" eaLnBrk="1" hangingPunct="1">
              <a:lnSpc>
                <a:spcPct val="120000"/>
              </a:lnSpc>
              <a:buClr>
                <a:srgbClr val="006600"/>
              </a:buClr>
              <a:buFont typeface="Webdings" pitchFamily="18" charset="2"/>
              <a:buChar char="d"/>
            </a:pPr>
            <a:r>
              <a:rPr lang="zh-CN" altLang="en-US" b="1" smtClean="0">
                <a:latin typeface="仿宋_GB2312" pitchFamily="49" charset="-122"/>
                <a:ea typeface="仿宋_GB2312" pitchFamily="49" charset="-122"/>
              </a:rPr>
              <a:t>  </a:t>
            </a:r>
            <a:r>
              <a:rPr lang="zh-CN" altLang="en-US" b="1" smtClean="0">
                <a:solidFill>
                  <a:srgbClr val="FF00FF"/>
                </a:solidFill>
                <a:latin typeface="仿宋_GB2312" pitchFamily="49" charset="-122"/>
                <a:ea typeface="仿宋_GB2312" pitchFamily="49" charset="-122"/>
              </a:rPr>
              <a:t>规律</a:t>
            </a:r>
            <a:r>
              <a:rPr lang="zh-CN" altLang="en-US" b="1" smtClean="0">
                <a:latin typeface="仿宋_GB2312" pitchFamily="49" charset="-122"/>
                <a:ea typeface="仿宋_GB2312" pitchFamily="49" charset="-122"/>
              </a:rPr>
              <a:t>：在专科医生指导下规律用药</a:t>
            </a:r>
          </a:p>
          <a:p>
            <a:pPr marL="0" indent="0" eaLnBrk="1" hangingPunct="1">
              <a:lnSpc>
                <a:spcPct val="120000"/>
              </a:lnSpc>
              <a:buClr>
                <a:srgbClr val="006600"/>
              </a:buClr>
              <a:buFont typeface="Webdings" pitchFamily="18" charset="2"/>
              <a:buChar char="d"/>
            </a:pPr>
            <a:r>
              <a:rPr lang="zh-CN" altLang="en-US" b="1" smtClean="0">
                <a:latin typeface="仿宋_GB2312" pitchFamily="49" charset="-122"/>
                <a:ea typeface="仿宋_GB2312" pitchFamily="49" charset="-122"/>
              </a:rPr>
              <a:t>  </a:t>
            </a:r>
            <a:r>
              <a:rPr lang="zh-CN" altLang="en-US" b="1" smtClean="0">
                <a:solidFill>
                  <a:srgbClr val="FF00FF"/>
                </a:solidFill>
                <a:latin typeface="仿宋_GB2312" pitchFamily="49" charset="-122"/>
                <a:ea typeface="仿宋_GB2312" pitchFamily="49" charset="-122"/>
              </a:rPr>
              <a:t>全程</a:t>
            </a:r>
            <a:r>
              <a:rPr lang="zh-CN" altLang="en-US" b="1" smtClean="0">
                <a:latin typeface="仿宋_GB2312" pitchFamily="49" charset="-122"/>
                <a:ea typeface="仿宋_GB2312" pitchFamily="49" charset="-122"/>
              </a:rPr>
              <a:t>：完成全疗程，</a:t>
            </a:r>
            <a:r>
              <a:rPr lang="en-US" altLang="zh-CN" b="1" smtClean="0">
                <a:latin typeface="仿宋_GB2312" pitchFamily="49" charset="-122"/>
                <a:ea typeface="仿宋_GB2312" pitchFamily="49" charset="-122"/>
              </a:rPr>
              <a:t>6-8</a:t>
            </a:r>
            <a:r>
              <a:rPr lang="zh-CN" altLang="en-US" b="1" smtClean="0">
                <a:latin typeface="仿宋_GB2312" pitchFamily="49" charset="-122"/>
                <a:ea typeface="仿宋_GB2312" pitchFamily="49" charset="-122"/>
              </a:rPr>
              <a:t>个月或更长</a:t>
            </a:r>
            <a:endParaRPr lang="zh-CN" altLang="en-US" sz="2000" b="1" smtClean="0">
              <a:ea typeface="仿宋_GB2312" pitchFamily="49"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内容占位符 2"/>
          <p:cNvSpPr>
            <a:spLocks noGrp="1"/>
          </p:cNvSpPr>
          <p:nvPr>
            <p:ph idx="1"/>
          </p:nvPr>
        </p:nvSpPr>
        <p:spPr>
          <a:xfrm>
            <a:off x="457200" y="2214563"/>
            <a:ext cx="8229600" cy="3071812"/>
          </a:xfrm>
        </p:spPr>
        <p:txBody>
          <a:bodyPr/>
          <a:lstStyle/>
          <a:p>
            <a:r>
              <a:rPr lang="zh-CN" altLang="en-US" sz="6000" smtClean="0">
                <a:solidFill>
                  <a:srgbClr val="FFC000"/>
                </a:solidFill>
              </a:rPr>
              <a:t>  </a:t>
            </a:r>
            <a:r>
              <a:rPr lang="zh-CN" altLang="en-US" sz="4800" smtClean="0">
                <a:solidFill>
                  <a:srgbClr val="FFC000"/>
                </a:solidFill>
              </a:rPr>
              <a:t>六、结核病防治问题释疑</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228600"/>
            <a:ext cx="8229600" cy="2128838"/>
          </a:xfrm>
        </p:spPr>
        <p:txBody>
          <a:bodyPr/>
          <a:lstStyle/>
          <a:p>
            <a:pPr>
              <a:defRPr/>
            </a:pPr>
            <a:r>
              <a:rPr lang="en-US" altLang="zh-CN" dirty="0" smtClean="0"/>
              <a:t/>
            </a:r>
            <a:br>
              <a:rPr lang="en-US" altLang="zh-CN" dirty="0" smtClean="0"/>
            </a:br>
            <a:r>
              <a:rPr lang="zh-CN" altLang="en-US" dirty="0" smtClean="0"/>
              <a:t>与结核病患者密切接触者</a:t>
            </a:r>
            <a:br>
              <a:rPr lang="zh-CN" altLang="en-US" dirty="0" smtClean="0"/>
            </a:br>
            <a:r>
              <a:rPr lang="zh-CN" altLang="en-US" dirty="0" smtClean="0"/>
              <a:t>需要检查吗？</a:t>
            </a:r>
          </a:p>
        </p:txBody>
      </p:sp>
      <p:sp>
        <p:nvSpPr>
          <p:cNvPr id="49155" name="Rectangle 3"/>
          <p:cNvSpPr>
            <a:spLocks noGrp="1" noRot="1" noChangeArrowheads="1"/>
          </p:cNvSpPr>
          <p:nvPr>
            <p:ph idx="1"/>
          </p:nvPr>
        </p:nvSpPr>
        <p:spPr/>
        <p:txBody>
          <a:bodyPr/>
          <a:lstStyle/>
          <a:p>
            <a:r>
              <a:rPr lang="en-US" altLang="zh-CN" smtClean="0"/>
              <a:t>        </a:t>
            </a:r>
          </a:p>
          <a:p>
            <a:endParaRPr lang="en-US" altLang="zh-CN" smtClean="0"/>
          </a:p>
          <a:p>
            <a:r>
              <a:rPr lang="en-US" altLang="zh-CN" smtClean="0"/>
              <a:t>      </a:t>
            </a:r>
            <a:r>
              <a:rPr lang="zh-CN" altLang="en-US" smtClean="0"/>
              <a:t>涂阳肺结核患者密切接触者是指与痰涂片阳性的肺结核患者直接接触的人员，包括患者的家庭成员、同事和同学。与传染性肺结核患者密切接触者要到慢病站（结核病防治所）就诊检查。</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500063"/>
            <a:ext cx="8229600" cy="1643062"/>
          </a:xfrm>
        </p:spPr>
        <p:txBody>
          <a:bodyPr/>
          <a:lstStyle/>
          <a:p>
            <a:pPr eaLnBrk="1" hangingPunct="1">
              <a:defRPr/>
            </a:pPr>
            <a:r>
              <a:rPr lang="zh-CN" altLang="en-US" dirty="0" smtClean="0"/>
              <a:t>感染上结核菌就一定会发病吗？</a:t>
            </a:r>
          </a:p>
        </p:txBody>
      </p:sp>
      <p:sp>
        <p:nvSpPr>
          <p:cNvPr id="50179" name="Rectangle 3"/>
          <p:cNvSpPr>
            <a:spLocks noGrp="1" noRot="1" noChangeArrowheads="1"/>
          </p:cNvSpPr>
          <p:nvPr>
            <p:ph idx="1"/>
          </p:nvPr>
        </p:nvSpPr>
        <p:spPr>
          <a:xfrm>
            <a:off x="457200" y="2428875"/>
            <a:ext cx="8229600" cy="3667125"/>
          </a:xfrm>
        </p:spPr>
        <p:txBody>
          <a:bodyPr/>
          <a:lstStyle/>
          <a:p>
            <a:pPr eaLnBrk="1" hangingPunct="1">
              <a:buFont typeface="Wingdings" pitchFamily="2" charset="2"/>
              <a:buNone/>
            </a:pPr>
            <a:r>
              <a:rPr lang="en-US" altLang="zh-CN" smtClean="0"/>
              <a:t>          </a:t>
            </a:r>
            <a:r>
              <a:rPr lang="zh-CN" altLang="en-US" smtClean="0"/>
              <a:t>一般来说，被结核菌感染并不一定会发病，只有当自身抵抗力降低时才感染发病。</a:t>
            </a:r>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3678238"/>
            <a:ext cx="3071812"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zh-CN" altLang="en-US" dirty="0" smtClean="0"/>
              <a:t>广泛抗药性肺结核是怎么回事？</a:t>
            </a:r>
          </a:p>
        </p:txBody>
      </p:sp>
      <p:sp>
        <p:nvSpPr>
          <p:cNvPr id="51203" name="Rectangle 3"/>
          <p:cNvSpPr>
            <a:spLocks noGrp="1" noRot="1" noChangeArrowheads="1"/>
          </p:cNvSpPr>
          <p:nvPr>
            <p:ph idx="1"/>
          </p:nvPr>
        </p:nvSpPr>
        <p:spPr/>
        <p:txBody>
          <a:bodyPr/>
          <a:lstStyle/>
          <a:p>
            <a:pPr eaLnBrk="1" hangingPunct="1">
              <a:buFont typeface="Wingdings" pitchFamily="2" charset="2"/>
              <a:buNone/>
            </a:pPr>
            <a:r>
              <a:rPr lang="en-US" altLang="zh-CN" smtClean="0"/>
              <a:t>         </a:t>
            </a:r>
          </a:p>
          <a:p>
            <a:pPr eaLnBrk="1" hangingPunct="1">
              <a:buFont typeface="Wingdings" pitchFamily="2" charset="2"/>
              <a:buNone/>
            </a:pPr>
            <a:r>
              <a:rPr lang="en-US" altLang="zh-CN" smtClean="0"/>
              <a:t>         </a:t>
            </a:r>
            <a:r>
              <a:rPr lang="zh-CN" altLang="en-US" smtClean="0"/>
              <a:t>这种肺结核病菌，对治疗结核病最好的一线和二线药物全部耐药，几乎可以说是“绝症”。</a:t>
            </a:r>
            <a:r>
              <a:rPr lang="zh-CN" altLang="en-US" smtClean="0">
                <a:solidFill>
                  <a:srgbClr val="FF0000"/>
                </a:solidFill>
              </a:rPr>
              <a:t>患者会长期作为排菌者感染其他人，而受感染者又会成为“广泛耐药性肺结核”患者，</a:t>
            </a:r>
            <a:r>
              <a:rPr lang="zh-CN" altLang="en-US" smtClean="0">
                <a:solidFill>
                  <a:srgbClr val="FFC000"/>
                </a:solidFill>
              </a:rPr>
              <a:t>应当进行隔离治疗</a:t>
            </a:r>
            <a:r>
              <a:rPr lang="zh-CN" altLang="en-US" smtClean="0">
                <a:solidFill>
                  <a:srgbClr val="FF0000"/>
                </a:solidFill>
              </a:rPr>
              <a:t>。</a:t>
            </a:r>
          </a:p>
          <a:p>
            <a:pPr eaLnBrk="1" hangingPunct="1">
              <a:buFont typeface="Wingdings" pitchFamily="2" charset="2"/>
              <a:buNone/>
            </a:pPr>
            <a:endParaRPr lang="en-US" altLang="zh-CN"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zh-CN" altLang="en-US" smtClean="0"/>
              <a:t>及早正规治疗的好处</a:t>
            </a:r>
          </a:p>
        </p:txBody>
      </p:sp>
      <p:sp>
        <p:nvSpPr>
          <p:cNvPr id="52227" name="Rectangle 3"/>
          <p:cNvSpPr>
            <a:spLocks noGrp="1" noRot="1" noChangeArrowheads="1"/>
          </p:cNvSpPr>
          <p:nvPr>
            <p:ph idx="1"/>
          </p:nvPr>
        </p:nvSpPr>
        <p:spPr/>
        <p:txBody>
          <a:bodyPr/>
          <a:lstStyle/>
          <a:p>
            <a:pPr eaLnBrk="1" hangingPunct="1">
              <a:buFont typeface="Wingdings" pitchFamily="2" charset="2"/>
              <a:buNone/>
            </a:pPr>
            <a:r>
              <a:rPr lang="en-US" altLang="zh-CN" smtClean="0"/>
              <a:t>          </a:t>
            </a:r>
            <a:r>
              <a:rPr lang="zh-CN" altLang="en-US" smtClean="0"/>
              <a:t>我国结防专家将其总结为三句话：</a:t>
            </a:r>
            <a:r>
              <a:rPr lang="zh-CN" altLang="en-US" smtClean="0">
                <a:solidFill>
                  <a:srgbClr val="FFC000"/>
                </a:solidFill>
              </a:rPr>
              <a:t>送药到手，看药进口，咽下再走。</a:t>
            </a:r>
            <a:r>
              <a:rPr lang="zh-CN" altLang="en-US" smtClean="0"/>
              <a:t>这样服药保证患者在不住院的情况下得到规范治疗，提高治愈率。按医生要求服药，</a:t>
            </a:r>
            <a:r>
              <a:rPr lang="en-US" altLang="zh-CN" smtClean="0"/>
              <a:t>95</a:t>
            </a:r>
            <a:r>
              <a:rPr lang="zh-CN" altLang="en-US" smtClean="0"/>
              <a:t>％以上的新发现肺结核患者完全治愈。</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zh-CN" altLang="en-US" smtClean="0"/>
              <a:t>不正规治疗的结果</a:t>
            </a:r>
          </a:p>
        </p:txBody>
      </p:sp>
      <p:sp>
        <p:nvSpPr>
          <p:cNvPr id="53251" name="Rectangle 3"/>
          <p:cNvSpPr>
            <a:spLocks noGrp="1" noRot="1" noChangeArrowheads="1"/>
          </p:cNvSpPr>
          <p:nvPr>
            <p:ph idx="1"/>
          </p:nvPr>
        </p:nvSpPr>
        <p:spPr/>
        <p:txBody>
          <a:bodyPr/>
          <a:lstStyle/>
          <a:p>
            <a:pPr eaLnBrk="1" hangingPunct="1">
              <a:buFont typeface="Wingdings" pitchFamily="2" charset="2"/>
              <a:buNone/>
            </a:pPr>
            <a:r>
              <a:rPr lang="en-US" altLang="zh-CN" smtClean="0"/>
              <a:t>          </a:t>
            </a:r>
            <a:r>
              <a:rPr lang="zh-CN" altLang="en-US" smtClean="0"/>
              <a:t>如果私自停药或间隔服药，体内的结核菌会对药物产生耐药性，使病情反复，难以治愈。</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zh-CN" altLang="en-US" b="1" dirty="0" smtClean="0"/>
              <a:t>目前世界上结核病流行趋势</a:t>
            </a:r>
            <a:r>
              <a:rPr lang="zh-CN" altLang="en-US" dirty="0" smtClean="0"/>
              <a:t> </a:t>
            </a:r>
          </a:p>
        </p:txBody>
      </p:sp>
      <p:sp>
        <p:nvSpPr>
          <p:cNvPr id="17411" name="Rectangle 3"/>
          <p:cNvSpPr>
            <a:spLocks noGrp="1" noChangeArrowheads="1"/>
          </p:cNvSpPr>
          <p:nvPr>
            <p:ph idx="1"/>
          </p:nvPr>
        </p:nvSpPr>
        <p:spPr/>
        <p:txBody>
          <a:bodyPr/>
          <a:lstStyle/>
          <a:p>
            <a:pPr eaLnBrk="1" hangingPunct="1">
              <a:lnSpc>
                <a:spcPts val="5600"/>
              </a:lnSpc>
              <a:buFontTx/>
              <a:buNone/>
            </a:pPr>
            <a:r>
              <a:rPr lang="en-US" altLang="zh-CN" smtClean="0"/>
              <a:t>          WHO</a:t>
            </a:r>
            <a:r>
              <a:rPr lang="zh-CN" altLang="en-US" smtClean="0"/>
              <a:t>报道，目前全球有近</a:t>
            </a:r>
            <a:r>
              <a:rPr lang="en-US" altLang="zh-CN" smtClean="0"/>
              <a:t>1/3</a:t>
            </a:r>
            <a:r>
              <a:rPr lang="zh-CN" altLang="en-US" smtClean="0"/>
              <a:t>的人已感染</a:t>
            </a:r>
            <a:r>
              <a:rPr lang="zh-CN" altLang="en-US" b="1" smtClean="0"/>
              <a:t>结核杆菌，也就是</a:t>
            </a:r>
            <a:r>
              <a:rPr lang="en-US" altLang="zh-CN" b="1" smtClean="0"/>
              <a:t>20</a:t>
            </a:r>
            <a:r>
              <a:rPr lang="zh-CN" altLang="en-US" b="1" smtClean="0"/>
              <a:t>亿人口感染了结核菌。在</a:t>
            </a:r>
            <a:r>
              <a:rPr lang="en-US" altLang="zh-CN" b="1" smtClean="0"/>
              <a:t>2010</a:t>
            </a:r>
            <a:r>
              <a:rPr lang="zh-CN" altLang="en-US" b="1" smtClean="0"/>
              <a:t>年，全球有</a:t>
            </a:r>
            <a:r>
              <a:rPr lang="en-US" altLang="zh-CN" b="1" smtClean="0"/>
              <a:t>900</a:t>
            </a:r>
            <a:r>
              <a:rPr lang="zh-CN" altLang="en-US" b="1" smtClean="0"/>
              <a:t>万人罹患结核病，</a:t>
            </a:r>
            <a:r>
              <a:rPr lang="en-US" altLang="zh-CN" b="1" smtClean="0"/>
              <a:t>140</a:t>
            </a:r>
            <a:r>
              <a:rPr lang="zh-CN" altLang="en-US" b="1" smtClean="0"/>
              <a:t>万人死亡，其中</a:t>
            </a:r>
            <a:r>
              <a:rPr lang="en-US" altLang="zh-CN" b="1" smtClean="0"/>
              <a:t>95%</a:t>
            </a:r>
            <a:r>
              <a:rPr lang="zh-CN" altLang="en-US" b="1" smtClean="0"/>
              <a:t>发生在发展中国家</a:t>
            </a:r>
            <a:r>
              <a:rPr lang="zh-CN" altLang="en-US"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zh-CN" altLang="en-US" smtClean="0"/>
              <a:t>出现耐药的后果</a:t>
            </a:r>
          </a:p>
        </p:txBody>
      </p:sp>
      <p:sp>
        <p:nvSpPr>
          <p:cNvPr id="54275" name="Rectangle 3"/>
          <p:cNvSpPr>
            <a:spLocks noGrp="1" noRot="1" noChangeArrowheads="1"/>
          </p:cNvSpPr>
          <p:nvPr>
            <p:ph idx="1"/>
          </p:nvPr>
        </p:nvSpPr>
        <p:spPr/>
        <p:txBody>
          <a:bodyPr/>
          <a:lstStyle/>
          <a:p>
            <a:pPr eaLnBrk="1" hangingPunct="1">
              <a:buFont typeface="Wingdings" pitchFamily="2" charset="2"/>
              <a:buNone/>
            </a:pPr>
            <a:r>
              <a:rPr lang="en-US" altLang="zh-CN" smtClean="0"/>
              <a:t>          </a:t>
            </a:r>
            <a:r>
              <a:rPr lang="zh-CN" altLang="en-US" smtClean="0"/>
              <a:t>将使现今的临床使用的有效药物失去作用，成为多耐药或广泛耐药性肺结核，使治疗变得困难，医疗费用剧增（</a:t>
            </a:r>
            <a:r>
              <a:rPr lang="en-US" altLang="zh-CN" smtClean="0"/>
              <a:t>10</a:t>
            </a:r>
            <a:r>
              <a:rPr lang="zh-CN" altLang="en-US" smtClean="0"/>
              <a:t>倍）。更为严重的是，患者还会传染他人，甚至</a:t>
            </a:r>
            <a:r>
              <a:rPr lang="zh-CN" altLang="en-US" smtClean="0">
                <a:solidFill>
                  <a:srgbClr val="FF0000"/>
                </a:solidFill>
              </a:rPr>
              <a:t>使结核病成为“不治之症”</a:t>
            </a:r>
            <a:r>
              <a:rPr lang="zh-CN" altLang="en-US" smtClean="0"/>
              <a: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457200" y="714375"/>
            <a:ext cx="8229600" cy="1143000"/>
          </a:xfrm>
        </p:spPr>
        <p:txBody>
          <a:bodyPr/>
          <a:lstStyle/>
          <a:p>
            <a:pPr eaLnBrk="1" hangingPunct="1">
              <a:defRPr/>
            </a:pPr>
            <a:r>
              <a:rPr lang="zh-CN" altLang="en-US" dirty="0" smtClean="0">
                <a:solidFill>
                  <a:srgbClr val="FF0000"/>
                </a:solidFill>
              </a:rPr>
              <a:t>拒绝歧视患者</a:t>
            </a:r>
          </a:p>
        </p:txBody>
      </p:sp>
      <p:sp>
        <p:nvSpPr>
          <p:cNvPr id="55299" name="Rectangle 3"/>
          <p:cNvSpPr>
            <a:spLocks noGrp="1" noRot="1" noChangeArrowheads="1"/>
          </p:cNvSpPr>
          <p:nvPr>
            <p:ph idx="1"/>
          </p:nvPr>
        </p:nvSpPr>
        <p:spPr>
          <a:xfrm>
            <a:off x="428625" y="1857375"/>
            <a:ext cx="8229600" cy="4138613"/>
          </a:xfrm>
        </p:spPr>
        <p:txBody>
          <a:bodyPr/>
          <a:lstStyle/>
          <a:p>
            <a:pPr eaLnBrk="1" hangingPunct="1">
              <a:buFont typeface="Wingdings" pitchFamily="2" charset="2"/>
              <a:buNone/>
            </a:pPr>
            <a:r>
              <a:rPr lang="en-US" altLang="zh-CN" smtClean="0"/>
              <a:t>           </a:t>
            </a:r>
          </a:p>
          <a:p>
            <a:pPr eaLnBrk="1" hangingPunct="1">
              <a:lnSpc>
                <a:spcPts val="5600"/>
              </a:lnSpc>
              <a:buFont typeface="Wingdings" pitchFamily="2" charset="2"/>
              <a:buNone/>
            </a:pPr>
            <a:r>
              <a:rPr lang="en-US" altLang="zh-CN" smtClean="0"/>
              <a:t>         </a:t>
            </a:r>
            <a:r>
              <a:rPr lang="zh-CN" altLang="en-US" smtClean="0"/>
              <a:t>肺结核患者开始规范治疗一段时间后，一般就没有传染性了。全社会应多多关怀、鼓励患者，帮助他们树立战胜疾病的信心。</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zh-CN" altLang="en-US" smtClean="0"/>
              <a:t>预防是关键</a:t>
            </a:r>
          </a:p>
        </p:txBody>
      </p:sp>
      <p:sp>
        <p:nvSpPr>
          <p:cNvPr id="56323" name="Rectangle 3"/>
          <p:cNvSpPr>
            <a:spLocks noGrp="1" noRot="1" noChangeArrowheads="1"/>
          </p:cNvSpPr>
          <p:nvPr>
            <p:ph idx="1"/>
          </p:nvPr>
        </p:nvSpPr>
        <p:spPr/>
        <p:txBody>
          <a:bodyPr/>
          <a:lstStyle/>
          <a:p>
            <a:pPr eaLnBrk="1" hangingPunct="1"/>
            <a:r>
              <a:rPr lang="zh-CN" altLang="en-US" sz="2800" smtClean="0"/>
              <a:t>控制传染源，积极发现和彻底治愈传染性结核病患者。</a:t>
            </a:r>
          </a:p>
          <a:p>
            <a:pPr eaLnBrk="1" hangingPunct="1"/>
            <a:r>
              <a:rPr lang="zh-CN" altLang="en-US" sz="2800" smtClean="0"/>
              <a:t>保护易感人群，</a:t>
            </a:r>
            <a:r>
              <a:rPr lang="zh-CN" altLang="en-US" sz="2800" smtClean="0">
                <a:solidFill>
                  <a:srgbClr val="FF0000"/>
                </a:solidFill>
              </a:rPr>
              <a:t>新生儿要接种卡介苗（出生</a:t>
            </a:r>
            <a:r>
              <a:rPr lang="en-US" altLang="zh-CN" sz="2800" smtClean="0">
                <a:solidFill>
                  <a:srgbClr val="FF0000"/>
                </a:solidFill>
              </a:rPr>
              <a:t>24h</a:t>
            </a:r>
            <a:r>
              <a:rPr lang="zh-CN" altLang="en-US" sz="2800" smtClean="0">
                <a:solidFill>
                  <a:srgbClr val="FF0000"/>
                </a:solidFill>
              </a:rPr>
              <a:t>后接种）</a:t>
            </a:r>
            <a:r>
              <a:rPr lang="zh-CN" altLang="en-US" sz="2800" smtClean="0"/>
              <a:t>。</a:t>
            </a:r>
          </a:p>
          <a:p>
            <a:pPr eaLnBrk="1" hangingPunct="1"/>
            <a:r>
              <a:rPr lang="zh-CN" altLang="en-US" sz="2800" smtClean="0"/>
              <a:t>密切接触者及时接受相关检查，高危人群要预防服药。</a:t>
            </a:r>
          </a:p>
          <a:p>
            <a:pPr eaLnBrk="1" hangingPunct="1"/>
            <a:r>
              <a:rPr lang="zh-CN" altLang="en-US" sz="2800" smtClean="0"/>
              <a:t>养成良好的生活习惯，坚持锻炼，提高身体抵抗力。</a:t>
            </a:r>
          </a:p>
          <a:p>
            <a:pPr eaLnBrk="1" hangingPunct="1"/>
            <a:r>
              <a:rPr lang="zh-CN" altLang="en-US" sz="2800" smtClean="0"/>
              <a:t>人口密集的场所要注意通风，保持空气新鲜。</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457200" y="928688"/>
            <a:ext cx="8229600" cy="5167312"/>
          </a:xfrm>
        </p:spPr>
        <p:txBody>
          <a:bodyPr/>
          <a:lstStyle/>
          <a:p>
            <a:pPr eaLnBrk="1" hangingPunct="1"/>
            <a:r>
              <a:rPr lang="zh-CN" altLang="en-US" b="1" smtClean="0"/>
              <a:t>咳嗽喷嚏掩口鼻、不随地吐痰可以减少肺结核的传播。</a:t>
            </a:r>
          </a:p>
          <a:p>
            <a:pPr eaLnBrk="1" hangingPunct="1">
              <a:buFontTx/>
              <a:buNone/>
            </a:pPr>
            <a:endParaRPr lang="zh-CN" altLang="en-US" smtClean="0"/>
          </a:p>
          <a:p>
            <a:pPr eaLnBrk="1" hangingPunct="1">
              <a:lnSpc>
                <a:spcPts val="4200"/>
              </a:lnSpc>
            </a:pPr>
            <a:r>
              <a:rPr lang="zh-CN" altLang="en-US" sz="2800" smtClean="0"/>
              <a:t>在密闭的环境中，空气不流通，如果存在传染性肺结核患者，则容易造成传播。</a:t>
            </a:r>
            <a:r>
              <a:rPr lang="zh-CN" altLang="en-US" sz="2800" smtClean="0">
                <a:solidFill>
                  <a:srgbClr val="FF0000"/>
                </a:solidFill>
              </a:rPr>
              <a:t>因此要提倡每个人都应该有公德心，</a:t>
            </a:r>
            <a:r>
              <a:rPr lang="zh-CN" altLang="en-US" sz="2800" smtClean="0"/>
              <a:t>咳嗽打喷嚏时要掩口鼻，不要对着他人，不随地吐痰。</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zh-CN" altLang="en-US" smtClean="0"/>
              <a:t>肺结核患者生活指导</a:t>
            </a:r>
          </a:p>
        </p:txBody>
      </p:sp>
      <p:sp>
        <p:nvSpPr>
          <p:cNvPr id="58371" name="Rectangle 3"/>
          <p:cNvSpPr>
            <a:spLocks noGrp="1" noRot="1" noChangeArrowheads="1"/>
          </p:cNvSpPr>
          <p:nvPr>
            <p:ph idx="1"/>
          </p:nvPr>
        </p:nvSpPr>
        <p:spPr/>
        <p:txBody>
          <a:bodyPr/>
          <a:lstStyle/>
          <a:p>
            <a:pPr eaLnBrk="1" hangingPunct="1"/>
            <a:r>
              <a:rPr lang="zh-CN" altLang="en-US" smtClean="0"/>
              <a:t>室内应每天</a:t>
            </a:r>
            <a:r>
              <a:rPr lang="zh-CN" altLang="en-US" smtClean="0">
                <a:solidFill>
                  <a:srgbClr val="FF0000"/>
                </a:solidFill>
              </a:rPr>
              <a:t>通风换气</a:t>
            </a:r>
            <a:r>
              <a:rPr lang="en-US" altLang="zh-CN" smtClean="0"/>
              <a:t>2</a:t>
            </a:r>
            <a:r>
              <a:rPr lang="zh-CN" altLang="en-US" smtClean="0"/>
              <a:t>～</a:t>
            </a:r>
            <a:r>
              <a:rPr lang="en-US" altLang="zh-CN" smtClean="0"/>
              <a:t>3</a:t>
            </a:r>
            <a:r>
              <a:rPr lang="zh-CN" altLang="en-US" smtClean="0"/>
              <a:t>次，每次不少于</a:t>
            </a:r>
            <a:r>
              <a:rPr lang="en-US" altLang="zh-CN" smtClean="0"/>
              <a:t>30</a:t>
            </a:r>
            <a:r>
              <a:rPr lang="zh-CN" altLang="en-US" smtClean="0"/>
              <a:t>分钟。</a:t>
            </a:r>
          </a:p>
          <a:p>
            <a:pPr eaLnBrk="1" hangingPunct="1"/>
            <a:r>
              <a:rPr lang="zh-CN" altLang="en-US" smtClean="0"/>
              <a:t>养成良好的卫生习惯，不要随地吐痰，咳嗽、打喷嚏时要避开他人，与他人面对面说话时，应保持一定距离。</a:t>
            </a:r>
          </a:p>
          <a:p>
            <a:pPr eaLnBrk="1" hangingPunct="1"/>
            <a:r>
              <a:rPr lang="zh-CN" altLang="en-US" smtClean="0"/>
              <a:t>患者应避免过度劳累，注意饮食，多吃牛奶（不与药物同时服用）、鸡蛋和新鲜水果、蔬菜，忌烟、酒和辛辣刺激性食物。</a:t>
            </a:r>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zh-CN" altLang="en-US" sz="3600" dirty="0" smtClean="0"/>
              <a:t>肺结核患者应怎样进行家庭消毒和隔离？ </a:t>
            </a:r>
          </a:p>
        </p:txBody>
      </p:sp>
      <p:sp>
        <p:nvSpPr>
          <p:cNvPr id="59395" name="Rectangle 3"/>
          <p:cNvSpPr>
            <a:spLocks noGrp="1" noRot="1" noChangeArrowheads="1"/>
          </p:cNvSpPr>
          <p:nvPr>
            <p:ph idx="1"/>
          </p:nvPr>
        </p:nvSpPr>
        <p:spPr>
          <a:xfrm>
            <a:off x="250825" y="1844675"/>
            <a:ext cx="8540750" cy="4194175"/>
          </a:xfrm>
        </p:spPr>
        <p:txBody>
          <a:bodyPr/>
          <a:lstStyle/>
          <a:p>
            <a:pPr eaLnBrk="1" hangingPunct="1">
              <a:lnSpc>
                <a:spcPct val="90000"/>
              </a:lnSpc>
            </a:pPr>
            <a:r>
              <a:rPr lang="zh-CN" altLang="en-US" smtClean="0"/>
              <a:t>结核杆菌的抵抗力是比较强的，能耐受寒冷，即使冷到冰点，还不能杀灭它。结核杆菌在干燥状态下，也有耐热的适应力。但是结核杆菌不能耐受湿热，在潮湿的情况下，</a:t>
            </a:r>
            <a:r>
              <a:rPr lang="en-US" altLang="zh-CN" smtClean="0"/>
              <a:t>95℃</a:t>
            </a:r>
            <a:r>
              <a:rPr lang="zh-CN" altLang="en-US" smtClean="0"/>
              <a:t>的温度下，只要</a:t>
            </a:r>
            <a:r>
              <a:rPr lang="en-US" altLang="zh-CN" smtClean="0"/>
              <a:t>1</a:t>
            </a:r>
            <a:r>
              <a:rPr lang="zh-CN" altLang="en-US" smtClean="0"/>
              <a:t>分钟就会死亡。</a:t>
            </a:r>
            <a:r>
              <a:rPr lang="en-US" altLang="zh-CN" smtClean="0"/>
              <a:t>  </a:t>
            </a:r>
            <a:r>
              <a:rPr lang="zh-CN" altLang="en-US" smtClean="0"/>
              <a:t>结核病患者不要随地吐痰，应把痰吐于纸中或痰盂里，然后焚烧或消毒后倒去。不要对着家人大声说话、咳嗽或打喷嚏。最好戴口罩，口罩要每天煮沸后清洗。 </a:t>
            </a:r>
          </a:p>
          <a:p>
            <a:pPr eaLnBrk="1" hangingPunct="1">
              <a:lnSpc>
                <a:spcPct val="90000"/>
              </a:lnSpc>
            </a:pPr>
            <a:endParaRPr lang="en-US" altLang="zh-CN"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3"/>
          <p:cNvSpPr>
            <a:spLocks noGrp="1" noRot="1" noChangeArrowheads="1"/>
          </p:cNvSpPr>
          <p:nvPr>
            <p:ph idx="1"/>
          </p:nvPr>
        </p:nvSpPr>
        <p:spPr/>
        <p:txBody>
          <a:bodyPr/>
          <a:lstStyle/>
          <a:p>
            <a:pPr eaLnBrk="1" hangingPunct="1"/>
            <a:r>
              <a:rPr lang="zh-CN" altLang="en-US" smtClean="0"/>
              <a:t>最好要有单独的卧室，光线要充足，通风良好，</a:t>
            </a:r>
            <a:r>
              <a:rPr lang="zh-CN" altLang="en-US" smtClean="0">
                <a:solidFill>
                  <a:srgbClr val="FF0000"/>
                </a:solidFill>
              </a:rPr>
              <a:t>房间要经常清洁、消毒 ，</a:t>
            </a:r>
            <a:r>
              <a:rPr lang="zh-CN" altLang="en-US" smtClean="0"/>
              <a:t>病人用过的器皿、用具等耐热物最简便的方法是煮沸消毒，如食具、衣物等。煮沸时间为</a:t>
            </a:r>
            <a:r>
              <a:rPr lang="en-US" altLang="zh-CN" smtClean="0"/>
              <a:t>10~15</a:t>
            </a:r>
            <a:r>
              <a:rPr lang="zh-CN" altLang="en-US" smtClean="0"/>
              <a:t>分钟。 </a:t>
            </a:r>
          </a:p>
          <a:p>
            <a:pPr eaLnBrk="1" hangingPunct="1"/>
            <a:r>
              <a:rPr lang="zh-CN" altLang="en-US" smtClean="0"/>
              <a:t>病人用过的衣被要经常清洗并在太阳下曝晒，可达到杀死结核杆菌的目地，结核菌强阳光直接照射下</a:t>
            </a:r>
            <a:r>
              <a:rPr lang="en-US" altLang="zh-CN" smtClean="0"/>
              <a:t>2h</a:t>
            </a:r>
            <a:r>
              <a:rPr lang="zh-CN" altLang="en-US" smtClean="0"/>
              <a:t>死亡，紫外线照射下</a:t>
            </a:r>
            <a:r>
              <a:rPr lang="en-US" altLang="zh-CN" smtClean="0"/>
              <a:t>20min</a:t>
            </a:r>
            <a:r>
              <a:rPr lang="zh-CN" altLang="en-US" smtClean="0"/>
              <a:t>死亡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3"/>
          <p:cNvSpPr>
            <a:spLocks noGrp="1" noRot="1" noChangeArrowheads="1"/>
          </p:cNvSpPr>
          <p:nvPr>
            <p:ph idx="1"/>
          </p:nvPr>
        </p:nvSpPr>
        <p:spPr>
          <a:xfrm>
            <a:off x="457200" y="1428750"/>
            <a:ext cx="8229600" cy="4667250"/>
          </a:xfrm>
        </p:spPr>
        <p:txBody>
          <a:bodyPr/>
          <a:lstStyle/>
          <a:p>
            <a:pPr eaLnBrk="1" hangingPunct="1"/>
            <a:r>
              <a:rPr lang="zh-CN" altLang="en-US" smtClean="0"/>
              <a:t>病人接触过的物品以及病人使用过的物品，如果不宜加热消毒，又不宜日光照射消毒的，可用酒精消毒。许多化学物品，如双氧水、碘酒、酒精、</a:t>
            </a:r>
            <a:r>
              <a:rPr lang="en-US" altLang="zh-CN" smtClean="0"/>
              <a:t>84</a:t>
            </a:r>
            <a:r>
              <a:rPr lang="zh-CN" altLang="en-US" smtClean="0"/>
              <a:t>消毒液等等，均能将结核杆菌杀死。</a:t>
            </a:r>
            <a:br>
              <a:rPr lang="zh-CN" altLang="en-US" smtClean="0"/>
            </a:br>
            <a:endParaRPr lang="zh-CN" altLang="en-US" smtClean="0"/>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zh-CN" altLang="en-US" smtClean="0"/>
              <a:t>服用药物应注意的问题</a:t>
            </a:r>
          </a:p>
        </p:txBody>
      </p:sp>
      <p:sp>
        <p:nvSpPr>
          <p:cNvPr id="62467" name="Rectangle 3"/>
          <p:cNvSpPr>
            <a:spLocks noGrp="1" noRot="1" noChangeArrowheads="1"/>
          </p:cNvSpPr>
          <p:nvPr>
            <p:ph idx="1"/>
          </p:nvPr>
        </p:nvSpPr>
        <p:spPr/>
        <p:txBody>
          <a:bodyPr/>
          <a:lstStyle/>
          <a:p>
            <a:pPr eaLnBrk="1" hangingPunct="1">
              <a:buFont typeface="Wingdings" pitchFamily="2" charset="2"/>
              <a:buNone/>
            </a:pPr>
            <a:r>
              <a:rPr lang="en-US" altLang="zh-CN" smtClean="0"/>
              <a:t>          </a:t>
            </a:r>
            <a:r>
              <a:rPr lang="zh-CN" altLang="en-US" smtClean="0"/>
              <a:t>服用抗结核药物，如出现关节痛、恶心、耳鸣、眩晕、皮疹等症状，要及时就医。服药</a:t>
            </a:r>
            <a:r>
              <a:rPr lang="en-US" altLang="zh-CN" smtClean="0"/>
              <a:t>2</a:t>
            </a:r>
            <a:r>
              <a:rPr lang="zh-CN" altLang="en-US" smtClean="0"/>
              <a:t>～</a:t>
            </a:r>
            <a:r>
              <a:rPr lang="en-US" altLang="zh-CN" smtClean="0"/>
              <a:t>3</a:t>
            </a:r>
            <a:r>
              <a:rPr lang="zh-CN" altLang="en-US" smtClean="0"/>
              <a:t>个月后，病情好转，并不代表结核病已治愈，应继续服药</a:t>
            </a:r>
            <a:r>
              <a:rPr lang="en-US" altLang="zh-CN" smtClean="0"/>
              <a:t>4</a:t>
            </a:r>
            <a:r>
              <a:rPr lang="zh-CN" altLang="en-US" smtClean="0"/>
              <a:t>～</a:t>
            </a:r>
            <a:r>
              <a:rPr lang="en-US" altLang="zh-CN" smtClean="0"/>
              <a:t>5</a:t>
            </a:r>
            <a:r>
              <a:rPr lang="zh-CN" altLang="en-US" smtClean="0"/>
              <a:t>个月，彻底杀灭体内残留的结核菌，避免复发。治疗期间务必定时查痰。</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zh-CN" altLang="en-US" smtClean="0"/>
              <a:t>患者能否怀孕？</a:t>
            </a:r>
          </a:p>
        </p:txBody>
      </p:sp>
      <p:sp>
        <p:nvSpPr>
          <p:cNvPr id="63491" name="Rectangle 3"/>
          <p:cNvSpPr>
            <a:spLocks noGrp="1" noRot="1" noChangeArrowheads="1"/>
          </p:cNvSpPr>
          <p:nvPr>
            <p:ph idx="1"/>
          </p:nvPr>
        </p:nvSpPr>
        <p:spPr/>
        <p:txBody>
          <a:bodyPr/>
          <a:lstStyle/>
          <a:p>
            <a:pPr eaLnBrk="1" hangingPunct="1">
              <a:buFont typeface="Wingdings" pitchFamily="2" charset="2"/>
              <a:buNone/>
            </a:pPr>
            <a:r>
              <a:rPr lang="en-US" altLang="zh-CN" smtClean="0"/>
              <a:t>          </a:t>
            </a:r>
            <a:r>
              <a:rPr lang="zh-CN" altLang="en-US" smtClean="0"/>
              <a:t>肺结核患者在治疗期间应避免怀孕，在治愈后停药半年以上再考虑怀孕，患病的产妇分娩后应避免哺乳。</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algn="l" eaLnBrk="1" hangingPunct="1">
              <a:defRPr/>
            </a:pPr>
            <a:r>
              <a:rPr lang="zh-CN" altLang="en-US" dirty="0" smtClean="0"/>
              <a:t>全球疫情</a:t>
            </a:r>
          </a:p>
        </p:txBody>
      </p:sp>
      <p:sp>
        <p:nvSpPr>
          <p:cNvPr id="18435" name="Rectangle 3"/>
          <p:cNvSpPr>
            <a:spLocks noGrp="1" noRot="1" noChangeArrowheads="1"/>
          </p:cNvSpPr>
          <p:nvPr>
            <p:ph idx="1"/>
          </p:nvPr>
        </p:nvSpPr>
        <p:spPr/>
        <p:txBody>
          <a:bodyPr/>
          <a:lstStyle/>
          <a:p>
            <a:pPr eaLnBrk="1" hangingPunct="1"/>
            <a:r>
              <a:rPr lang="zh-CN" altLang="en-US" smtClean="0">
                <a:latin typeface="宋体" pitchFamily="2" charset="-122"/>
              </a:rPr>
              <a:t>每年全球因结核病而死亡的人数多达</a:t>
            </a:r>
            <a:r>
              <a:rPr lang="en-US" altLang="zh-CN" smtClean="0">
                <a:latin typeface="宋体" pitchFamily="2" charset="-122"/>
              </a:rPr>
              <a:t>300</a:t>
            </a:r>
            <a:r>
              <a:rPr lang="zh-CN" altLang="en-US" smtClean="0">
                <a:latin typeface="宋体" pitchFamily="2" charset="-122"/>
              </a:rPr>
              <a:t>余万，超过了艾滋病、疟疾、腹泻等死亡人数的总和。</a:t>
            </a:r>
          </a:p>
          <a:p>
            <a:pPr eaLnBrk="1" hangingPunct="1"/>
            <a:r>
              <a:rPr lang="zh-CN" altLang="en-US" smtClean="0">
                <a:latin typeface="宋体" pitchFamily="2" charset="-122"/>
              </a:rPr>
              <a:t>结核病已成为传染病中的头号“杀手”，正严重地制约着国民经济的增长，因为</a:t>
            </a:r>
            <a:r>
              <a:rPr lang="en-US" altLang="zh-CN" smtClean="0">
                <a:latin typeface="宋体" pitchFamily="2" charset="-122"/>
              </a:rPr>
              <a:t>75%</a:t>
            </a:r>
            <a:r>
              <a:rPr lang="zh-CN" altLang="en-US" smtClean="0">
                <a:latin typeface="宋体" pitchFamily="2" charset="-122"/>
              </a:rPr>
              <a:t>的结核病患者是</a:t>
            </a:r>
            <a:r>
              <a:rPr lang="en-US" altLang="zh-CN" smtClean="0">
                <a:latin typeface="宋体" pitchFamily="2" charset="-122"/>
              </a:rPr>
              <a:t>15-54</a:t>
            </a:r>
            <a:r>
              <a:rPr lang="zh-CN" altLang="en-US" smtClean="0">
                <a:latin typeface="宋体" pitchFamily="2" charset="-122"/>
              </a:rPr>
              <a:t>岁的社会主要劳动力。</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zh-CN" altLang="en-US" sz="4000" b="1" smtClean="0"/>
              <a:t>肺结核病人的发现、报告与管理</a:t>
            </a:r>
            <a:r>
              <a:rPr lang="zh-CN" altLang="en-US" sz="4000" smtClean="0"/>
              <a:t> </a:t>
            </a:r>
          </a:p>
        </p:txBody>
      </p:sp>
      <p:sp>
        <p:nvSpPr>
          <p:cNvPr id="64515" name="Rectangle 3"/>
          <p:cNvSpPr>
            <a:spLocks noGrp="1" noRot="1" noChangeArrowheads="1"/>
          </p:cNvSpPr>
          <p:nvPr>
            <p:ph idx="1"/>
          </p:nvPr>
        </p:nvSpPr>
        <p:spPr/>
        <p:txBody>
          <a:bodyPr/>
          <a:lstStyle/>
          <a:p>
            <a:pPr algn="just" eaLnBrk="1" hangingPunct="1">
              <a:buFont typeface="Wingdings" pitchFamily="2" charset="2"/>
              <a:buNone/>
            </a:pPr>
            <a:r>
              <a:rPr lang="zh-CN" altLang="en-US" smtClean="0"/>
              <a:t>        发现可疑症状者，督促及时就诊，一旦发现疫情，要按照</a:t>
            </a:r>
            <a:r>
              <a:rPr lang="en-US" altLang="zh-CN" smtClean="0"/>
              <a:t>《</a:t>
            </a:r>
            <a:r>
              <a:rPr lang="zh-CN" altLang="en-US" smtClean="0"/>
              <a:t>传染病防治法</a:t>
            </a:r>
            <a:r>
              <a:rPr lang="en-US" altLang="zh-CN" smtClean="0"/>
              <a:t>》</a:t>
            </a:r>
            <a:r>
              <a:rPr lang="zh-CN" altLang="en-US" smtClean="0"/>
              <a:t>的规定，及时报告，以便及时采取措施，防止疫情扩散，</a:t>
            </a:r>
            <a:r>
              <a:rPr lang="zh-CN" altLang="en-US" smtClean="0">
                <a:solidFill>
                  <a:srgbClr val="FF0000"/>
                </a:solidFill>
              </a:rPr>
              <a:t>对确诊的传染性结核病人要求在家进行隔离治疗，待传染性消失后可以复工。</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zh-CN" altLang="en-US" b="1" smtClean="0"/>
              <a:t>结核病防治专业机构</a:t>
            </a:r>
            <a:r>
              <a:rPr lang="zh-CN" altLang="en-US" smtClean="0"/>
              <a:t> </a:t>
            </a:r>
          </a:p>
        </p:txBody>
      </p:sp>
      <p:sp>
        <p:nvSpPr>
          <p:cNvPr id="65539" name="Rectangle 3"/>
          <p:cNvSpPr>
            <a:spLocks noGrp="1" noChangeArrowheads="1"/>
          </p:cNvSpPr>
          <p:nvPr>
            <p:ph idx="1"/>
          </p:nvPr>
        </p:nvSpPr>
        <p:spPr/>
        <p:txBody>
          <a:bodyPr/>
          <a:lstStyle/>
          <a:p>
            <a:pPr eaLnBrk="1" hangingPunct="1"/>
            <a:r>
              <a:rPr lang="zh-CN" altLang="en-US" smtClean="0"/>
              <a:t>结核病防治专业机构是国家设立的诊断、治疗和管理结核病的专业机构，医务人员具有专业知识和技能，并经过专业培训。我国省、地、县三级都设有结核病防治专业机构，包括结核病防治所、疾病预防控制中心和结核病定点医院</a:t>
            </a:r>
            <a:r>
              <a:rPr lang="zh-CN" altLang="en-US" i="1"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zh-CN" altLang="en-US" sz="4000" b="1" smtClean="0"/>
              <a:t>国家有哪些针对肺结核诊断和治疗的免费政策？</a:t>
            </a:r>
            <a:r>
              <a:rPr lang="zh-CN" altLang="en-US" sz="4000" smtClean="0"/>
              <a:t> </a:t>
            </a:r>
          </a:p>
        </p:txBody>
      </p:sp>
      <p:sp>
        <p:nvSpPr>
          <p:cNvPr id="66563" name="Rectangle 3"/>
          <p:cNvSpPr>
            <a:spLocks noGrp="1" noChangeArrowheads="1"/>
          </p:cNvSpPr>
          <p:nvPr>
            <p:ph idx="1"/>
          </p:nvPr>
        </p:nvSpPr>
        <p:spPr/>
        <p:txBody>
          <a:bodyPr/>
          <a:lstStyle/>
          <a:p>
            <a:pPr eaLnBrk="1" hangingPunct="1"/>
            <a:r>
              <a:rPr lang="zh-CN" altLang="en-US" smtClean="0"/>
              <a:t>各地结核病防治专业机构，为初次就诊的肺结核可疑症状者或疑似肺结核患者提供免费胸片和痰涂片检查，为初次确诊并治疗的肺结核患者和复治涂阳肺结核患者提供免费抗结核治疗药品（包括国家标准化疗方案中规定的抗结核药品、注射器和注射用水）。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228600"/>
            <a:ext cx="9144000" cy="1143000"/>
          </a:xfrm>
        </p:spPr>
        <p:txBody>
          <a:bodyPr/>
          <a:lstStyle/>
          <a:p>
            <a:pPr eaLnBrk="1" hangingPunct="1">
              <a:defRPr/>
            </a:pPr>
            <a:r>
              <a:rPr lang="zh-CN" altLang="en-US" sz="3600" smtClean="0"/>
              <a:t>在什么机构检查和治疗可以享受免费政策？</a:t>
            </a:r>
          </a:p>
        </p:txBody>
      </p:sp>
      <p:sp>
        <p:nvSpPr>
          <p:cNvPr id="67587" name="Rectangle 3"/>
          <p:cNvSpPr>
            <a:spLocks noGrp="1" noChangeArrowheads="1"/>
          </p:cNvSpPr>
          <p:nvPr>
            <p:ph idx="1"/>
          </p:nvPr>
        </p:nvSpPr>
        <p:spPr/>
        <p:txBody>
          <a:bodyPr/>
          <a:lstStyle/>
          <a:p>
            <a:pPr eaLnBrk="1" hangingPunct="1"/>
            <a:r>
              <a:rPr lang="zh-CN" altLang="en-US" smtClean="0"/>
              <a:t>我国县级以上均设立了结核病防治机构包括疾病预防控制中心</a:t>
            </a:r>
            <a:r>
              <a:rPr lang="en-US" altLang="zh-CN" smtClean="0"/>
              <a:t>/ </a:t>
            </a:r>
            <a:r>
              <a:rPr lang="zh-CN" altLang="en-US" smtClean="0"/>
              <a:t>防疫站、结核病防治所）和定点医院，</a:t>
            </a:r>
            <a:r>
              <a:rPr lang="zh-CN" altLang="en-US" smtClean="0">
                <a:solidFill>
                  <a:srgbClr val="FFC000"/>
                </a:solidFill>
              </a:rPr>
              <a:t>到这些机构就诊可以享受政府的免费政策</a:t>
            </a:r>
            <a:r>
              <a:rPr lang="zh-CN" altLang="en-US" smtClean="0"/>
              <a:t>。</a:t>
            </a:r>
          </a:p>
          <a:p>
            <a:pPr eaLnBrk="1" hangingPunct="1"/>
            <a:r>
              <a:rPr lang="zh-CN" altLang="en-US" sz="2400" smtClean="0"/>
              <a:t>备注：全国各结核病防治机构联系方式可以从以下网址</a:t>
            </a:r>
            <a:r>
              <a:rPr lang="en-US" altLang="zh-CN" sz="2400" smtClean="0"/>
              <a:t>www.chinatb.org </a:t>
            </a:r>
            <a:r>
              <a:rPr lang="zh-CN" altLang="en-US" sz="2400" smtClean="0"/>
              <a:t>的“结防网络”栏目查询。</a:t>
            </a:r>
            <a:endParaRPr lang="en-US" altLang="zh-CN" sz="2400" smtClean="0"/>
          </a:p>
          <a:p>
            <a:pPr eaLnBrk="1" hangingPunct="1"/>
            <a:endParaRPr lang="en-US" altLang="zh-CN" sz="2400" smtClean="0"/>
          </a:p>
          <a:p>
            <a:pPr eaLnBrk="1" hangingPunct="1"/>
            <a:r>
              <a:rPr lang="en-US" altLang="zh-CN" sz="2400" smtClean="0">
                <a:solidFill>
                  <a:srgbClr val="FF0000"/>
                </a:solidFill>
              </a:rPr>
              <a:t>(</a:t>
            </a:r>
            <a:r>
              <a:rPr lang="zh-CN" altLang="en-US" sz="2400" smtClean="0">
                <a:solidFill>
                  <a:srgbClr val="FF0000"/>
                </a:solidFill>
              </a:rPr>
              <a:t>点击广东省按钮，即可查到阳春市慢性病防治站     联系电话</a:t>
            </a:r>
            <a:r>
              <a:rPr lang="en-US" altLang="zh-CN" sz="2400" smtClean="0">
                <a:solidFill>
                  <a:srgbClr val="FF0000"/>
                </a:solidFill>
              </a:rPr>
              <a:t>—0662-7722261     </a:t>
            </a:r>
            <a:r>
              <a:rPr lang="zh-CN" altLang="en-US" sz="2400" smtClean="0">
                <a:solidFill>
                  <a:srgbClr val="FF0000"/>
                </a:solidFill>
              </a:rPr>
              <a:t>邮箱</a:t>
            </a:r>
            <a:r>
              <a:rPr lang="en-US" altLang="zh-CN" sz="2400" smtClean="0">
                <a:solidFill>
                  <a:srgbClr val="FF0000"/>
                </a:solidFill>
              </a:rPr>
              <a:t>—ycmbz@126.com)</a:t>
            </a:r>
          </a:p>
          <a:p>
            <a:pPr eaLnBrk="1" hangingPunct="1"/>
            <a:endParaRPr lang="zh-CN" altLang="en-US" sz="2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zh-CN" altLang="en-US" b="1" smtClean="0"/>
              <a:t>结核病防治日</a:t>
            </a:r>
            <a:r>
              <a:rPr lang="zh-CN" altLang="en-US" smtClean="0"/>
              <a:t> </a:t>
            </a:r>
          </a:p>
        </p:txBody>
      </p:sp>
      <p:sp>
        <p:nvSpPr>
          <p:cNvPr id="68611" name="Rectangle 3"/>
          <p:cNvSpPr>
            <a:spLocks noGrp="1" noChangeArrowheads="1"/>
          </p:cNvSpPr>
          <p:nvPr>
            <p:ph idx="1"/>
          </p:nvPr>
        </p:nvSpPr>
        <p:spPr/>
        <p:txBody>
          <a:bodyPr/>
          <a:lstStyle/>
          <a:p>
            <a:pPr eaLnBrk="1" hangingPunct="1"/>
            <a:r>
              <a:rPr lang="zh-CN" altLang="en-US" smtClean="0"/>
              <a:t>每年</a:t>
            </a:r>
            <a:r>
              <a:rPr lang="en-US" altLang="zh-CN" smtClean="0"/>
              <a:t>3</a:t>
            </a:r>
            <a:r>
              <a:rPr lang="zh-CN" altLang="en-US" smtClean="0"/>
              <a:t>月</a:t>
            </a:r>
            <a:r>
              <a:rPr lang="en-US" altLang="zh-CN" smtClean="0"/>
              <a:t>24</a:t>
            </a:r>
            <a:r>
              <a:rPr lang="zh-CN" altLang="en-US" smtClean="0"/>
              <a:t>日是世界结核病防治日。全球各地会举办系列倡导和社会动员活动，以呼吁各界人士关注结核病，向公众传播结核病知识。</a:t>
            </a:r>
            <a:r>
              <a:rPr lang="en-US" altLang="zh-CN" smtClean="0"/>
              <a:t>1995</a:t>
            </a:r>
            <a:r>
              <a:rPr lang="zh-CN" altLang="en-US" smtClean="0"/>
              <a:t>年底，世卫组织为更进一步推动全球结核病预防控制的宣传活动，与其他国际组织一起倡议，将</a:t>
            </a:r>
            <a:r>
              <a:rPr lang="en-US" altLang="zh-CN" smtClean="0"/>
              <a:t>3</a:t>
            </a:r>
            <a:r>
              <a:rPr lang="zh-CN" altLang="en-US" smtClean="0"/>
              <a:t>月</a:t>
            </a:r>
            <a:r>
              <a:rPr lang="en-US" altLang="zh-CN" smtClean="0"/>
              <a:t>24</a:t>
            </a:r>
            <a:r>
              <a:rPr lang="zh-CN" altLang="en-US" smtClean="0"/>
              <a:t>日定为世界防治结核病日。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p:txBody>
          <a:bodyPr/>
          <a:lstStyle/>
          <a:p>
            <a:pPr eaLnBrk="1" hangingPunct="1"/>
            <a:r>
              <a:rPr lang="zh-CN" altLang="en-US" b="1" smtClean="0"/>
              <a:t>我国在结核病定点医疗卫生机构对肺结核检查治疗的部分项目实行免费政策。</a:t>
            </a:r>
          </a:p>
          <a:p>
            <a:pPr eaLnBrk="1" hangingPunct="1"/>
            <a:r>
              <a:rPr lang="zh-CN" altLang="en-US" sz="2800" smtClean="0"/>
              <a:t>我国县级及以上行政区域均设立了结核病定点医疗卫生机构，包括疾病预防控制中心、结核病防治所和定点医院。结核病定点医疗卫生机构对痰涂片、胸片等肺结核主要检查项目实施免费，并对确诊患者治提供国家统一方案的抗结核药品。</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57200" y="1143000"/>
            <a:ext cx="8229600" cy="1643063"/>
          </a:xfrm>
        </p:spPr>
        <p:txBody>
          <a:bodyPr/>
          <a:lstStyle/>
          <a:p>
            <a:pPr eaLnBrk="1" hangingPunct="1">
              <a:defRPr/>
            </a:pPr>
            <a:r>
              <a:rPr lang="zh-CN" altLang="en-US" sz="6600" dirty="0" smtClean="0">
                <a:solidFill>
                  <a:srgbClr val="FF5050"/>
                </a:solidFill>
              </a:rPr>
              <a:t>控制结核    人人有责</a:t>
            </a:r>
          </a:p>
        </p:txBody>
      </p:sp>
      <p:sp>
        <p:nvSpPr>
          <p:cNvPr id="35843" name="Rectangle 3"/>
          <p:cNvSpPr>
            <a:spLocks noGrp="1" noRot="1" noChangeArrowheads="1"/>
          </p:cNvSpPr>
          <p:nvPr>
            <p:ph idx="1"/>
          </p:nvPr>
        </p:nvSpPr>
        <p:spPr>
          <a:xfrm>
            <a:off x="785813" y="3286125"/>
            <a:ext cx="7858125" cy="1143000"/>
          </a:xfrm>
        </p:spPr>
        <p:txBody>
          <a:bodyPr/>
          <a:lstStyle/>
          <a:p>
            <a:pPr algn="ctr" eaLnBrk="1" hangingPunct="1">
              <a:buFont typeface="Wingdings" pitchFamily="2" charset="2"/>
              <a:buNone/>
              <a:defRPr/>
            </a:pPr>
            <a:r>
              <a:rPr lang="zh-CN" altLang="en-US" sz="4000" dirty="0" smtClean="0">
                <a:solidFill>
                  <a:schemeClr val="accent2"/>
                </a:solidFill>
                <a:effectLst>
                  <a:outerShdw blurRad="38100" dist="38100" dir="2700000" algn="tl">
                    <a:srgbClr val="000000"/>
                  </a:outerShdw>
                </a:effectLst>
                <a:latin typeface="+mj-lt"/>
                <a:ea typeface="+mj-ea"/>
                <a:cs typeface="+mj-cs"/>
              </a:rPr>
              <a:t>积极构建健康和谐新钢铁</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WordArt 4"/>
          <p:cNvSpPr>
            <a:spLocks noChangeArrowheads="1" noChangeShapeType="1" noTextEdit="1"/>
          </p:cNvSpPr>
          <p:nvPr/>
        </p:nvSpPr>
        <p:spPr bwMode="auto">
          <a:xfrm>
            <a:off x="990600" y="1447800"/>
            <a:ext cx="6629400" cy="28194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sp3d>
          </a:bodyPr>
          <a:lstStyle/>
          <a:p>
            <a:pPr algn="ctr"/>
            <a:r>
              <a:rPr lang="zh-CN" altLang="en-US" sz="3600" kern="10">
                <a:ln w="9525">
                  <a:round/>
                  <a:headEnd/>
                  <a:tailEnd/>
                </a:ln>
                <a:gradFill rotWithShape="1">
                  <a:gsLst>
                    <a:gs pos="0">
                      <a:srgbClr val="FFE701"/>
                    </a:gs>
                    <a:gs pos="100000">
                      <a:srgbClr val="FE3E02"/>
                    </a:gs>
                  </a:gsLst>
                  <a:lin ang="5400000" scaled="1"/>
                </a:gradFill>
                <a:latin typeface="华文行楷"/>
                <a:ea typeface="华文行楷"/>
              </a:rPr>
              <a:t>谢谢大家！</a:t>
            </a:r>
          </a:p>
        </p:txBody>
      </p:sp>
      <p:graphicFrame>
        <p:nvGraphicFramePr>
          <p:cNvPr id="34821" name="Object 5"/>
          <p:cNvGraphicFramePr>
            <a:graphicFrameLocks noChangeAspect="1"/>
          </p:cNvGraphicFramePr>
          <p:nvPr/>
        </p:nvGraphicFramePr>
        <p:xfrm>
          <a:off x="5214938" y="4143375"/>
          <a:ext cx="2000250" cy="1571625"/>
        </p:xfrm>
        <a:graphic>
          <a:graphicData uri="http://schemas.openxmlformats.org/presentationml/2006/ole">
            <mc:AlternateContent xmlns:mc="http://schemas.openxmlformats.org/markup-compatibility/2006">
              <mc:Choice xmlns:v="urn:schemas-microsoft-com:vml" Requires="v">
                <p:oleObj spid="_x0000_s71685" name="Clip" r:id="rId3" imgW="2287228" imgH="1716649" progId="MS_ClipArt_Gallery.5">
                  <p:embed/>
                </p:oleObj>
              </mc:Choice>
              <mc:Fallback>
                <p:oleObj name="Clip" r:id="rId3" imgW="2287228" imgH="1716649" progId="MS_ClipArt_Gallery.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4143375"/>
                        <a:ext cx="2000250"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box(in)">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zh-CN" altLang="en-US" smtClean="0"/>
              <a:t>我国疫情：呈现“六多”的特点</a:t>
            </a:r>
          </a:p>
        </p:txBody>
      </p:sp>
      <p:sp>
        <p:nvSpPr>
          <p:cNvPr id="19459" name="Rectangle 3"/>
          <p:cNvSpPr>
            <a:spLocks noGrp="1" noRot="1" noChangeArrowheads="1"/>
          </p:cNvSpPr>
          <p:nvPr>
            <p:ph idx="1"/>
          </p:nvPr>
        </p:nvSpPr>
        <p:spPr/>
        <p:txBody>
          <a:bodyPr/>
          <a:lstStyle/>
          <a:p>
            <a:pPr eaLnBrk="1" hangingPunct="1"/>
            <a:r>
              <a:rPr lang="zh-CN" altLang="en-US" smtClean="0"/>
              <a:t> 感染人数多。目前约有</a:t>
            </a:r>
            <a:r>
              <a:rPr lang="en-US" altLang="zh-CN" smtClean="0"/>
              <a:t>5.5</a:t>
            </a:r>
            <a:r>
              <a:rPr lang="zh-CN" altLang="en-US" smtClean="0"/>
              <a:t>亿人感染了结核菌，感染率高达</a:t>
            </a:r>
            <a:r>
              <a:rPr lang="en-US" altLang="zh-CN" smtClean="0"/>
              <a:t>44.5</a:t>
            </a:r>
            <a:r>
              <a:rPr lang="zh-CN" altLang="en-US" smtClean="0"/>
              <a:t>％，高于全球</a:t>
            </a:r>
            <a:r>
              <a:rPr lang="en-US" altLang="zh-CN" smtClean="0"/>
              <a:t>1/3</a:t>
            </a:r>
            <a:r>
              <a:rPr lang="zh-CN" altLang="en-US" smtClean="0"/>
              <a:t>的感染率水平。</a:t>
            </a:r>
          </a:p>
          <a:p>
            <a:pPr eaLnBrk="1" hangingPunct="1"/>
            <a:r>
              <a:rPr lang="zh-CN" altLang="en-US" smtClean="0"/>
              <a:t> 患病人数多。现有活动性肺结核患者约</a:t>
            </a:r>
            <a:r>
              <a:rPr lang="en-US" altLang="zh-CN" smtClean="0"/>
              <a:t>450</a:t>
            </a:r>
            <a:r>
              <a:rPr lang="zh-CN" altLang="en-US" smtClean="0"/>
              <a:t>万，患病人数居世界第二位。</a:t>
            </a:r>
          </a:p>
          <a:p>
            <a:pPr eaLnBrk="1" hangingPunct="1"/>
            <a:r>
              <a:rPr lang="zh-CN" altLang="en-US" smtClean="0"/>
              <a:t>新发患者多。每年新发肺结核的患者约</a:t>
            </a:r>
            <a:r>
              <a:rPr lang="en-US" altLang="zh-CN" smtClean="0"/>
              <a:t>145</a:t>
            </a:r>
            <a:r>
              <a:rPr lang="zh-CN" altLang="en-US" smtClean="0"/>
              <a:t>万。肺结核的报告发病率位居法定报告的甲、乙类传染病的首位。</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zh-CN" altLang="en-US" smtClean="0"/>
              <a:t>我国疫情：呈现“六多”的特点</a:t>
            </a:r>
          </a:p>
        </p:txBody>
      </p:sp>
      <p:sp>
        <p:nvSpPr>
          <p:cNvPr id="20483" name="Rectangle 3"/>
          <p:cNvSpPr>
            <a:spLocks noGrp="1" noRot="1" noChangeArrowheads="1"/>
          </p:cNvSpPr>
          <p:nvPr>
            <p:ph idx="1"/>
          </p:nvPr>
        </p:nvSpPr>
        <p:spPr/>
        <p:txBody>
          <a:bodyPr>
            <a:normAutofit lnSpcReduction="10000"/>
          </a:bodyPr>
          <a:lstStyle/>
          <a:p>
            <a:pPr eaLnBrk="1" hangingPunct="1"/>
            <a:r>
              <a:rPr lang="zh-CN" altLang="en-US" sz="2800" smtClean="0"/>
              <a:t> 死亡人数多。每年约有</a:t>
            </a:r>
            <a:r>
              <a:rPr lang="en-US" altLang="zh-CN" sz="2800" smtClean="0"/>
              <a:t>13</a:t>
            </a:r>
            <a:r>
              <a:rPr lang="zh-CN" altLang="en-US" sz="2800" smtClean="0"/>
              <a:t>万人死于结核病，是其他各种传染病和寄生虫病死亡人数总和的</a:t>
            </a:r>
            <a:r>
              <a:rPr lang="en-US" altLang="zh-CN" sz="2800" smtClean="0"/>
              <a:t>2</a:t>
            </a:r>
            <a:r>
              <a:rPr lang="zh-CN" altLang="en-US" sz="2800" smtClean="0"/>
              <a:t>倍。</a:t>
            </a:r>
          </a:p>
          <a:p>
            <a:pPr eaLnBrk="1" hangingPunct="1"/>
            <a:r>
              <a:rPr lang="zh-CN" altLang="en-US" sz="2800" smtClean="0"/>
              <a:t>农村患者多。约有</a:t>
            </a:r>
            <a:r>
              <a:rPr lang="en-US" altLang="zh-CN" sz="2800" smtClean="0"/>
              <a:t>80</a:t>
            </a:r>
            <a:r>
              <a:rPr lang="zh-CN" altLang="en-US" sz="2800" smtClean="0"/>
              <a:t>％的结核病患者集中在农村。农村结核病是农村因病致贫的主要疾病之一。</a:t>
            </a:r>
          </a:p>
          <a:p>
            <a:pPr eaLnBrk="1" hangingPunct="1"/>
            <a:r>
              <a:rPr lang="zh-CN" altLang="en-US" sz="2800" smtClean="0"/>
              <a:t> 耐药患者多。据世界卫生组织调查，全球每年新发生的耐药结核病患者中有</a:t>
            </a:r>
            <a:r>
              <a:rPr lang="en-US" altLang="zh-CN" sz="2800" smtClean="0"/>
              <a:t>1/4</a:t>
            </a:r>
            <a:r>
              <a:rPr lang="zh-CN" altLang="en-US" sz="2800" smtClean="0"/>
              <a:t>在我国。耐药结核病的发生与流行，将使目前的治疗方法失去效力，</a:t>
            </a:r>
            <a:r>
              <a:rPr lang="zh-CN" altLang="en-US" sz="2800" smtClean="0">
                <a:solidFill>
                  <a:srgbClr val="FF0000"/>
                </a:solidFill>
              </a:rPr>
              <a:t>它有可能重新成为“不治之症”</a:t>
            </a:r>
            <a:r>
              <a:rPr lang="zh-CN" altLang="en-US" sz="2800" smtClean="0"/>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685800" y="404813"/>
            <a:ext cx="7054850" cy="863600"/>
          </a:xfrm>
        </p:spPr>
        <p:txBody>
          <a:bodyPr/>
          <a:lstStyle/>
          <a:p>
            <a:pPr algn="l" eaLnBrk="1" hangingPunct="1">
              <a:lnSpc>
                <a:spcPct val="120000"/>
              </a:lnSpc>
              <a:defRPr/>
            </a:pPr>
            <a:r>
              <a:rPr kumimoji="1" lang="zh-CN" altLang="en-US" sz="4000" b="1" smtClean="0">
                <a:latin typeface="黑体" pitchFamily="2" charset="-122"/>
                <a:ea typeface="黑体" pitchFamily="2" charset="-122"/>
              </a:rPr>
              <a:t>一、什么是结核病</a:t>
            </a:r>
            <a:r>
              <a:rPr kumimoji="1" lang="en-US" altLang="zh-CN" sz="4000" b="1" smtClean="0">
                <a:latin typeface="黑体" pitchFamily="2" charset="-122"/>
                <a:ea typeface="黑体" pitchFamily="2" charset="-122"/>
              </a:rPr>
              <a:t>(</a:t>
            </a:r>
            <a:r>
              <a:rPr kumimoji="1" lang="zh-CN" altLang="en-US" sz="4000" b="1" smtClean="0">
                <a:latin typeface="黑体" pitchFamily="2" charset="-122"/>
                <a:ea typeface="黑体" pitchFamily="2" charset="-122"/>
              </a:rPr>
              <a:t>肺结核</a:t>
            </a:r>
            <a:r>
              <a:rPr kumimoji="1" lang="en-US" altLang="zh-CN" sz="4000" b="1" smtClean="0">
                <a:latin typeface="黑体" pitchFamily="2" charset="-122"/>
                <a:ea typeface="黑体" pitchFamily="2" charset="-122"/>
              </a:rPr>
              <a:t>)</a:t>
            </a:r>
            <a:r>
              <a:rPr kumimoji="1" lang="zh-CN" altLang="en-US" sz="4000" b="1" smtClean="0">
                <a:latin typeface="黑体" pitchFamily="2" charset="-122"/>
                <a:ea typeface="黑体" pitchFamily="2" charset="-122"/>
              </a:rPr>
              <a:t>？</a:t>
            </a:r>
          </a:p>
        </p:txBody>
      </p:sp>
      <p:sp>
        <p:nvSpPr>
          <p:cNvPr id="21507" name="Rectangle 3"/>
          <p:cNvSpPr>
            <a:spLocks noGrp="1" noRot="1" noChangeArrowheads="1"/>
          </p:cNvSpPr>
          <p:nvPr>
            <p:ph idx="1"/>
          </p:nvPr>
        </p:nvSpPr>
        <p:spPr>
          <a:xfrm>
            <a:off x="611188" y="1484313"/>
            <a:ext cx="3816350" cy="4608512"/>
          </a:xfrm>
        </p:spPr>
        <p:txBody>
          <a:bodyPr/>
          <a:lstStyle/>
          <a:p>
            <a:pPr marL="0" indent="715963" eaLnBrk="1" hangingPunct="1">
              <a:lnSpc>
                <a:spcPct val="120000"/>
              </a:lnSpc>
              <a:buFont typeface="Wingdings" pitchFamily="2" charset="2"/>
              <a:buNone/>
            </a:pPr>
            <a:r>
              <a:rPr kumimoji="1" lang="zh-CN" altLang="en-US" sz="3000" b="1" smtClean="0">
                <a:latin typeface="仿宋_GB2312" pitchFamily="49" charset="-122"/>
                <a:ea typeface="仿宋_GB2312" pitchFamily="49" charset="-122"/>
              </a:rPr>
              <a:t>结核病是由结核杆菌侵入人体引起的一种慢性传染病，可能发生在人体的任何部位，如</a:t>
            </a:r>
            <a:r>
              <a:rPr kumimoji="1" lang="en-US" altLang="zh-CN" sz="3000" b="1" smtClean="0">
                <a:latin typeface="仿宋_GB2312" pitchFamily="49" charset="-122"/>
                <a:ea typeface="仿宋_GB2312" pitchFamily="49" charset="-122"/>
              </a:rPr>
              <a:t>:</a:t>
            </a:r>
            <a:r>
              <a:rPr kumimoji="1" lang="zh-CN" altLang="en-US" sz="3000" b="1" smtClean="0">
                <a:latin typeface="仿宋_GB2312" pitchFamily="49" charset="-122"/>
                <a:ea typeface="仿宋_GB2312" pitchFamily="49" charset="-122"/>
              </a:rPr>
              <a:t>肺、淋巴、骨、肾、肠、尿路等。其中以肺结核最为多见。</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412875"/>
            <a:ext cx="360045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1028" descr="损害的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762000"/>
            <a:ext cx="3886200" cy="426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1029" descr="正常肺"/>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57200" y="762000"/>
            <a:ext cx="4102100" cy="426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22532" name="Rectangle 1034"/>
          <p:cNvSpPr>
            <a:spLocks noGrp="1" noRot="1" noChangeArrowheads="1"/>
          </p:cNvSpPr>
          <p:nvPr>
            <p:ph idx="1"/>
          </p:nvPr>
        </p:nvSpPr>
        <p:spPr>
          <a:xfrm>
            <a:off x="4911725" y="5445125"/>
            <a:ext cx="3662363" cy="647700"/>
          </a:xfrm>
          <a:solidFill>
            <a:schemeClr val="accent1"/>
          </a:solidFill>
          <a:scene3d>
            <a:camera prst="legacyObliqueTopRight"/>
            <a:lightRig rig="legacyFlat3" dir="b"/>
          </a:scene3d>
          <a:sp3d extrusionH="100000" prstMaterial="legacyMatte">
            <a:bevelT w="13500" h="13500" prst="angle"/>
            <a:bevelB w="13500" h="13500" prst="angle"/>
            <a:extrusionClr>
              <a:schemeClr val="accent1"/>
            </a:extrusionClr>
          </a:sp3d>
        </p:spPr>
        <p:txBody>
          <a:bodyPr anchor="ctr">
            <a:flatTx/>
          </a:bodyPr>
          <a:lstStyle/>
          <a:p>
            <a:pPr algn="ctr" eaLnBrk="1" hangingPunct="1">
              <a:buFont typeface="Wingdings" pitchFamily="2" charset="2"/>
              <a:buNone/>
            </a:pPr>
            <a:r>
              <a:rPr lang="zh-CN" altLang="en-US" b="1" smtClean="0">
                <a:solidFill>
                  <a:srgbClr val="FF3300"/>
                </a:solidFill>
                <a:ea typeface="黑体" pitchFamily="2" charset="-122"/>
              </a:rPr>
              <a:t>结核杆菌破坏的肺</a:t>
            </a:r>
          </a:p>
        </p:txBody>
      </p:sp>
      <p:sp>
        <p:nvSpPr>
          <p:cNvPr id="22533" name="Rectangle 1035"/>
          <p:cNvSpPr>
            <a:spLocks noChangeArrowheads="1"/>
          </p:cNvSpPr>
          <p:nvPr/>
        </p:nvSpPr>
        <p:spPr bwMode="auto">
          <a:xfrm>
            <a:off x="762000" y="5448300"/>
            <a:ext cx="3581400" cy="685800"/>
          </a:xfrm>
          <a:prstGeom prst="rect">
            <a:avLst/>
          </a:prstGeom>
          <a:solidFill>
            <a:schemeClr val="accent1"/>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accent1"/>
            </a:extrusionClr>
          </a:sp3d>
        </p:spPr>
        <p:txBody>
          <a:bodyPr anchor="ctr">
            <a:flatTx/>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20000"/>
              </a:spcBef>
            </a:pPr>
            <a:r>
              <a:rPr lang="zh-CN" altLang="en-US" sz="3200" b="1">
                <a:solidFill>
                  <a:srgbClr val="FF3300"/>
                </a:solidFill>
                <a:latin typeface="Times New Roman" pitchFamily="18" charset="0"/>
                <a:ea typeface="黑体" pitchFamily="2" charset="-122"/>
              </a:rPr>
              <a:t>正常的肺</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华丽">
  <a:themeElements>
    <a:clrScheme name="华丽">
      <a:dk1>
        <a:sysClr val="windowText" lastClr="000000"/>
      </a:dk1>
      <a:lt1>
        <a:sysClr val="window" lastClr="C7EDCC"/>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华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914</TotalTime>
  <Words>2887</Words>
  <Application>Microsoft Office PowerPoint</Application>
  <PresentationFormat>全屏显示(4:3)</PresentationFormat>
  <Paragraphs>211</Paragraphs>
  <Slides>57</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57</vt:i4>
      </vt:variant>
    </vt:vector>
  </HeadingPairs>
  <TitlesOfParts>
    <vt:vector size="72" baseType="lpstr">
      <vt:lpstr>Arial</vt:lpstr>
      <vt:lpstr>宋体</vt:lpstr>
      <vt:lpstr>Calibri</vt:lpstr>
      <vt:lpstr>黑体</vt:lpstr>
      <vt:lpstr>仿宋_GB2312</vt:lpstr>
      <vt:lpstr>Wingdings</vt:lpstr>
      <vt:lpstr>Times New Roman</vt:lpstr>
      <vt:lpstr>华文新魏</vt:lpstr>
      <vt:lpstr>Webdings</vt:lpstr>
      <vt:lpstr>楷体_GB2312</vt:lpstr>
      <vt:lpstr>方正舒体</vt:lpstr>
      <vt:lpstr>Wingdings 2</vt:lpstr>
      <vt:lpstr>MS Gothic</vt:lpstr>
      <vt:lpstr>华丽</vt:lpstr>
      <vt:lpstr>Microsoft Clip Gallery</vt:lpstr>
      <vt:lpstr>肺结核防治科普知识 </vt:lpstr>
      <vt:lpstr>全国结核病防治宣传形象大使彭丽媛 宣传号召：遏制结核   健康和谐</vt:lpstr>
      <vt:lpstr>结核病历史</vt:lpstr>
      <vt:lpstr>目前世界上结核病流行趋势 </vt:lpstr>
      <vt:lpstr>全球疫情</vt:lpstr>
      <vt:lpstr>我国疫情：呈现“六多”的特点</vt:lpstr>
      <vt:lpstr>我国疫情：呈现“六多”的特点</vt:lpstr>
      <vt:lpstr>一、什么是结核病(肺结核)？</vt:lpstr>
      <vt:lpstr>PowerPoint 演示文稿</vt:lpstr>
      <vt:lpstr> </vt:lpstr>
      <vt:lpstr>PowerPoint 演示文稿</vt:lpstr>
      <vt:lpstr>二、肺结核病常见症状</vt:lpstr>
      <vt:lpstr>PowerPoint 演示文稿</vt:lpstr>
      <vt:lpstr>三、结核病的传染</vt:lpstr>
      <vt:lpstr>三、结核病的传染</vt:lpstr>
      <vt:lpstr>三、结核病的传染</vt:lpstr>
      <vt:lpstr>哪些人感染结核菌以后容易发生结核病？</vt:lpstr>
      <vt:lpstr>四、肺结核病的诊断</vt:lpstr>
      <vt:lpstr>（二）、辅助检查</vt:lpstr>
      <vt:lpstr>（二）、辅助检查</vt:lpstr>
      <vt:lpstr>PowerPoint 演示文稿</vt:lpstr>
      <vt:lpstr>4、结核菌素（结素）试验</vt:lpstr>
      <vt:lpstr>PPD皮试图片</vt:lpstr>
      <vt:lpstr>【临床意义】 ：</vt:lpstr>
      <vt:lpstr>肺结核的诊断程序</vt:lpstr>
      <vt:lpstr>PowerPoint 演示文稿</vt:lpstr>
      <vt:lpstr>   （2） 血行播散型肺结核（Ⅱ型）</vt:lpstr>
      <vt:lpstr>PowerPoint 演示文稿</vt:lpstr>
      <vt:lpstr>五、治疗结核病</vt:lpstr>
      <vt:lpstr>PowerPoint 演示文稿</vt:lpstr>
      <vt:lpstr>PowerPoint 演示文稿</vt:lpstr>
      <vt:lpstr>PowerPoint 演示文稿</vt:lpstr>
      <vt:lpstr>PowerPoint 演示文稿</vt:lpstr>
      <vt:lpstr>PowerPoint 演示文稿</vt:lpstr>
      <vt:lpstr> 与结核病患者密切接触者 需要检查吗？</vt:lpstr>
      <vt:lpstr>感染上结核菌就一定会发病吗？</vt:lpstr>
      <vt:lpstr>广泛抗药性肺结核是怎么回事？</vt:lpstr>
      <vt:lpstr>及早正规治疗的好处</vt:lpstr>
      <vt:lpstr>不正规治疗的结果</vt:lpstr>
      <vt:lpstr>出现耐药的后果</vt:lpstr>
      <vt:lpstr>拒绝歧视患者</vt:lpstr>
      <vt:lpstr>预防是关键</vt:lpstr>
      <vt:lpstr>PowerPoint 演示文稿</vt:lpstr>
      <vt:lpstr>肺结核患者生活指导</vt:lpstr>
      <vt:lpstr>肺结核患者应怎样进行家庭消毒和隔离？ </vt:lpstr>
      <vt:lpstr>PowerPoint 演示文稿</vt:lpstr>
      <vt:lpstr>PowerPoint 演示文稿</vt:lpstr>
      <vt:lpstr>服用药物应注意的问题</vt:lpstr>
      <vt:lpstr>患者能否怀孕？</vt:lpstr>
      <vt:lpstr>肺结核病人的发现、报告与管理 </vt:lpstr>
      <vt:lpstr>结核病防治专业机构 </vt:lpstr>
      <vt:lpstr>国家有哪些针对肺结核诊断和治疗的免费政策？ </vt:lpstr>
      <vt:lpstr>在什么机构检查和治疗可以享受免费政策？</vt:lpstr>
      <vt:lpstr>结核病防治日 </vt:lpstr>
      <vt:lpstr>PowerPoint 演示文稿</vt:lpstr>
      <vt:lpstr>控制结核    人人有责</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肺结核科普知识讲座 暨百千万志愿者结核病防治知识传播行动</dc:title>
  <dc:creator>lenovo</dc:creator>
  <cp:lastModifiedBy>郑晨</cp:lastModifiedBy>
  <cp:revision>97</cp:revision>
  <dcterms:created xsi:type="dcterms:W3CDTF">2012-07-13T06:06:07Z</dcterms:created>
  <dcterms:modified xsi:type="dcterms:W3CDTF">2015-05-18T03:02:44Z</dcterms:modified>
</cp:coreProperties>
</file>